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84" r:id="rId3"/>
    <p:sldId id="288" r:id="rId4"/>
    <p:sldId id="264" r:id="rId5"/>
    <p:sldId id="271" r:id="rId6"/>
    <p:sldId id="268" r:id="rId7"/>
    <p:sldId id="277" r:id="rId8"/>
    <p:sldId id="276" r:id="rId9"/>
    <p:sldId id="278" r:id="rId10"/>
    <p:sldId id="260" r:id="rId11"/>
    <p:sldId id="263" r:id="rId12"/>
    <p:sldId id="289" r:id="rId13"/>
    <p:sldId id="273" r:id="rId14"/>
    <p:sldId id="265" r:id="rId15"/>
    <p:sldId id="266" r:id="rId16"/>
    <p:sldId id="290" r:id="rId17"/>
    <p:sldId id="269" r:id="rId18"/>
    <p:sldId id="281" r:id="rId19"/>
    <p:sldId id="270" r:id="rId20"/>
    <p:sldId id="291" r:id="rId21"/>
    <p:sldId id="274" r:id="rId22"/>
    <p:sldId id="279" r:id="rId23"/>
    <p:sldId id="275" r:id="rId24"/>
    <p:sldId id="292" r:id="rId25"/>
    <p:sldId id="282" r:id="rId26"/>
  </p:sldIdLst>
  <p:sldSz cx="9144000" cy="6858000" type="screen4x3"/>
  <p:notesSz cx="6858000" cy="9144000"/>
  <p:defaultTextStyle>
    <a:defPPr>
      <a:defRPr lang="de-DE"/>
    </a:defPPr>
    <a:lvl1pPr algn="l" rtl="0" fontAlgn="base">
      <a:spcBef>
        <a:spcPct val="0"/>
      </a:spcBef>
      <a:spcAft>
        <a:spcPct val="0"/>
      </a:spcAft>
      <a:defRPr sz="10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0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0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0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000" kern="1200">
        <a:solidFill>
          <a:schemeClr val="tx1"/>
        </a:solidFill>
        <a:latin typeface="Arial" panose="020B0604020202020204" pitchFamily="34" charset="0"/>
        <a:ea typeface="+mn-ea"/>
        <a:cs typeface="+mn-cs"/>
      </a:defRPr>
    </a:lvl6pPr>
    <a:lvl7pPr marL="2743200" algn="l" defTabSz="914400" rtl="0" eaLnBrk="1" latinLnBrk="0" hangingPunct="1">
      <a:defRPr sz="1000" kern="1200">
        <a:solidFill>
          <a:schemeClr val="tx1"/>
        </a:solidFill>
        <a:latin typeface="Arial" panose="020B0604020202020204" pitchFamily="34" charset="0"/>
        <a:ea typeface="+mn-ea"/>
        <a:cs typeface="+mn-cs"/>
      </a:defRPr>
    </a:lvl7pPr>
    <a:lvl8pPr marL="3200400" algn="l" defTabSz="914400" rtl="0" eaLnBrk="1" latinLnBrk="0" hangingPunct="1">
      <a:defRPr sz="1000" kern="1200">
        <a:solidFill>
          <a:schemeClr val="tx1"/>
        </a:solidFill>
        <a:latin typeface="Arial" panose="020B0604020202020204" pitchFamily="34" charset="0"/>
        <a:ea typeface="+mn-ea"/>
        <a:cs typeface="+mn-cs"/>
      </a:defRPr>
    </a:lvl8pPr>
    <a:lvl9pPr marL="3657600" algn="l" defTabSz="914400" rtl="0" eaLnBrk="1" latinLnBrk="0" hangingPunct="1">
      <a:defRPr sz="1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hrstedt Lars" initials="NL" lastIdx="2" clrIdx="0">
    <p:extLst>
      <p:ext uri="{19B8F6BF-5375-455C-9EA6-DF929625EA0E}">
        <p15:presenceInfo xmlns:p15="http://schemas.microsoft.com/office/powerpoint/2012/main" userId="S-1-5-21-2837301175-1797950668-82434865-11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A500"/>
    <a:srgbClr val="000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9" autoAdjust="0"/>
    <p:restoredTop sz="88447" autoAdjust="0"/>
  </p:normalViewPr>
  <p:slideViewPr>
    <p:cSldViewPr>
      <p:cViewPr varScale="1">
        <p:scale>
          <a:sx n="79" d="100"/>
          <a:sy n="79" d="100"/>
        </p:scale>
        <p:origin x="23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2074"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2-19T18:38:23.459" idx="1">
    <p:pos x="4671" y="970"/>
    <p:text>Kooperationsveranstaltung zum Thema Digitalisierung
Digitalisierung ist ein Trendthema und Projektmanagement dabei von großer Bedeutung. Eine Kooperationsveranstaltung der GPM Regionen Bielefeld, Osnabrück und Siegen/Lippstadt am 5. Mai 2017 hat sich aus diesem Grund den digitalen Wandel auf die Agenda geschrieben. Zahlreiche spannende Fachvorträge erwarten die Besucher beim Landmaschinenhersteller Claas in Herzebrock-Clarholz. 
20.04.2017 – 20. April 2017 – "Hat die Digitalisierung das Projektmanagement erreicht?" So lautet der Titel der Kooperationsveranstaltung am 5. Mai von 14:00 -18:00 Uhr in Herzebrock-Clarholz.
Dabei wird Roland Pollmeyer, Leiter Zentrales Qualitätsmanagement, CLAAS KGaA die Begrüßung durchführen und Christoph Jürgenhake von der It‘s OWL GmbH spannende Entwicklungen aus der Region vorstellen. Auch der Deutsche Project Excellence Award ist Thema: Dr. Achim Breckweg von CLAAS stellt das ausgezeichnete Projekt "Werkserweiterung Krasnodar" vor.
Damit auch der menschliche Aspekt der Digitalisierung beleuchtet wird, berichtet Business Speaker Emanuel Koch in seinem Vortrag "Der Faktor Mensch im globalen Highspeed" wie man Veränderungen des digitalen Wandels am besten meistern kann. 
Quelle: https://www.gpm-ipma.de/qualifizierung_zertifizierung/aktuelles/detail/kooperationsveranstaltung_zum_thema_digitalisierung.htKooperationsveranstaltung zum Thema Digitalisierung
Digitalisierung ist ein Trendthema und Projektmanagement dabei von großer Bedeutung. Eine Kooperationsveranstaltung der GPM Regionen Bielefeld, Osnabrück und Siegen/Lippstadt am 5. Mai 2017 hat sich aus diesem Grund den digitalen Wandel auf die Agenda geschrieben. Zahlreiche spannende Fachvorträge erwarten die Besucher beim Landmaschinenhersteller Claas in Herzebrock-Clarholz. 
20.04.2017 – 20. April 2017 – "Hat die Digitalisierung das Projektmanagement erreicht?" So lautet der Titel der Kooperationsveranstaltung am 5. Mai von 14:00 -18:00 Uhr in Herzebrock-Clarholz.
Dabei wird Roland Pollmeyer, Leiter Zentrales Qualitätsmanagement, CLAAS KGaA die Begrüßung durchführen und Christoph Jürgenhake von der It‘s OWL GmbH spannende Entwicklungen aus der Region vorstellen. Auch der Deutsche Project Excellence Award ist Thema: Dr. Achim Breckweg von CLAAS stellt das ausgezeichnete Projekt "Werkserweiterung Krasnodar" vor.
Damit auch der menschliche Aspekt der Digitalisierung beleuchtet wird, berichtet Business Speaker Emanuel Koch in seinem Vortrag "Der Faktor Mensch im globalen Highspeed" wie man Veränderungen des digitalen Wandels am besten meistern kann. 
Quelle: https://www.gpm-ipma.de/qualifizierung_zertifizierung/aktuelles/detail/kooperationsveranstaltung_zum_thema_digitalisierung.html</p:text>
    <p:extLst mod="1">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2-19T19:30:45.328" idx="2">
    <p:pos x="10" y="10"/>
    <p:text>siehe: http://cds.cern.ch/record/998831/files/9780387310732_TOC.pdf</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de-DE" altLang="de-DE" dirty="0"/>
          </a:p>
        </p:txBody>
      </p:sp>
      <p:sp>
        <p:nvSpPr>
          <p:cNvPr id="307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de-DE" altLang="de-DE" dirty="0"/>
          </a:p>
        </p:txBody>
      </p:sp>
      <p:sp>
        <p:nvSpPr>
          <p:cNvPr id="307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de-DE" altLang="de-DE" dirty="0"/>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E670AFE8-A7F3-464A-9055-7019799335A3}" type="slidenum">
              <a:rPr lang="de-DE" altLang="de-DE"/>
              <a:pPr/>
              <a:t>‹Nr.›</a:t>
            </a:fld>
            <a:endParaRPr lang="de-DE" alt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de-DE" altLang="de-DE" dirty="0"/>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de-DE" altLang="de-DE"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de-DE" altLang="de-DE"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FF25C6AC-C185-48DF-8430-58E4F0010156}" type="slidenum">
              <a:rPr lang="de-DE" altLang="de-DE"/>
              <a:pPr/>
              <a:t>‹Nr.›</a:t>
            </a:fld>
            <a:endParaRPr lang="de-DE" altLang="de-DE"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_pILDol6X-Q"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youtube.com/watch?v=IS8T71kUgWo" TargetMode="External"/><Relationship Id="rId4" Type="http://schemas.openxmlformats.org/officeDocument/2006/relationships/hyperlink" Target="https://www.youtube.com/watch?v=TBF7EE2xnN4"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scoop.eu/big-data-action-value-context/data-business-asse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i-scoop.eu/big-data-action-value-context/dikw-mode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FF25C6AC-C185-48DF-8430-58E4F0010156}" type="slidenum">
              <a:rPr lang="de-DE" altLang="de-DE" smtClean="0"/>
              <a:pPr/>
              <a:t>1</a:t>
            </a:fld>
            <a:endParaRPr lang="de-DE" altLang="de-DE" dirty="0"/>
          </a:p>
        </p:txBody>
      </p:sp>
    </p:spTree>
    <p:extLst>
      <p:ext uri="{BB962C8B-B14F-4D97-AF65-F5344CB8AC3E}">
        <p14:creationId xmlns:p14="http://schemas.microsoft.com/office/powerpoint/2010/main" val="2693077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a:t>integrierte</a:t>
            </a:r>
            <a:r>
              <a:rPr lang="en-GB" dirty="0"/>
              <a:t> </a:t>
            </a:r>
            <a:r>
              <a:rPr lang="en-GB" dirty="0" err="1"/>
              <a:t>Lösung</a:t>
            </a:r>
            <a:r>
              <a:rPr lang="en-GB" dirty="0"/>
              <a:t> SAP Leonardo</a:t>
            </a:r>
          </a:p>
        </p:txBody>
      </p:sp>
      <p:sp>
        <p:nvSpPr>
          <p:cNvPr id="4" name="Foliennummernplatzhalter 3"/>
          <p:cNvSpPr>
            <a:spLocks noGrp="1"/>
          </p:cNvSpPr>
          <p:nvPr>
            <p:ph type="sldNum" sz="quarter" idx="10"/>
          </p:nvPr>
        </p:nvSpPr>
        <p:spPr/>
        <p:txBody>
          <a:bodyPr/>
          <a:lstStyle/>
          <a:p>
            <a:fld id="{FF25C6AC-C185-48DF-8430-58E4F0010156}" type="slidenum">
              <a:rPr lang="de-DE" altLang="de-DE" smtClean="0"/>
              <a:pPr/>
              <a:t>10</a:t>
            </a:fld>
            <a:endParaRPr lang="de-DE" altLang="de-DE" dirty="0"/>
          </a:p>
        </p:txBody>
      </p:sp>
    </p:spTree>
    <p:extLst>
      <p:ext uri="{BB962C8B-B14F-4D97-AF65-F5344CB8AC3E}">
        <p14:creationId xmlns:p14="http://schemas.microsoft.com/office/powerpoint/2010/main" val="2870673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FF25C6AC-C185-48DF-8430-58E4F0010156}" type="slidenum">
              <a:rPr lang="de-DE" altLang="de-DE" smtClean="0"/>
              <a:pPr/>
              <a:t>11</a:t>
            </a:fld>
            <a:endParaRPr lang="de-DE" altLang="de-DE" dirty="0"/>
          </a:p>
        </p:txBody>
      </p:sp>
    </p:spTree>
    <p:extLst>
      <p:ext uri="{BB962C8B-B14F-4D97-AF65-F5344CB8AC3E}">
        <p14:creationId xmlns:p14="http://schemas.microsoft.com/office/powerpoint/2010/main" val="167439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12</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773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Videos online </a:t>
            </a:r>
            <a:r>
              <a:rPr lang="en-GB" dirty="0" err="1"/>
              <a:t>streamen</a:t>
            </a:r>
            <a:r>
              <a:rPr lang="en-GB" dirty="0"/>
              <a:t>!</a:t>
            </a:r>
          </a:p>
          <a:p>
            <a:r>
              <a:rPr lang="en-GB" dirty="0"/>
              <a:t>	</a:t>
            </a:r>
            <a:r>
              <a:rPr lang="en-GB" sz="1200" kern="1200" dirty="0">
                <a:solidFill>
                  <a:schemeClr val="tx1"/>
                </a:solidFill>
                <a:effectLst/>
                <a:latin typeface="Times New Roman" panose="02020603050405020304" pitchFamily="18" charset="0"/>
                <a:ea typeface="+mn-ea"/>
                <a:cs typeface="+mn-cs"/>
              </a:rPr>
              <a:t>Minute 21-ca.25 von </a:t>
            </a:r>
            <a:r>
              <a:rPr lang="en-GB" dirty="0"/>
              <a:t>https://www.youtube.com/watch?v=fpDUiDQigO</a:t>
            </a:r>
          </a:p>
          <a:p>
            <a:endParaRPr lang="en-GB" dirty="0"/>
          </a:p>
          <a:p>
            <a:pPr lvl="2"/>
            <a:r>
              <a:rPr lang="en-GB" dirty="0">
                <a:effectLst/>
                <a:hlinkClick r:id="rId3"/>
              </a:rPr>
              <a:t>https://www.youtube.com/watch?v=_pILDol6X-Q</a:t>
            </a:r>
            <a:endParaRPr lang="en-GB" dirty="0">
              <a:effectLst/>
            </a:endParaRPr>
          </a:p>
          <a:p>
            <a:pPr lvl="2"/>
            <a:r>
              <a:rPr lang="en-GB" dirty="0">
                <a:effectLst/>
                <a:hlinkClick r:id="rId4"/>
              </a:rPr>
              <a:t>https://www.youtube.com/watch?v=TBF7EE2xnN4</a:t>
            </a:r>
            <a:r>
              <a:rPr lang="en-GB" dirty="0">
                <a:effectLst/>
              </a:rPr>
              <a:t> </a:t>
            </a:r>
          </a:p>
          <a:p>
            <a:pPr lvl="2"/>
            <a:r>
              <a:rPr lang="en-GB" dirty="0">
                <a:effectLst/>
                <a:hlinkClick r:id="rId5"/>
              </a:rPr>
              <a:t>https://www.youtube.com/watch?v=IS8T71kUgWo</a:t>
            </a:r>
            <a:r>
              <a:rPr lang="en-GB" dirty="0">
                <a:effectLst/>
              </a:rPr>
              <a:t> </a:t>
            </a:r>
          </a:p>
          <a:p>
            <a:endParaRPr lang="en-GB" dirty="0"/>
          </a:p>
        </p:txBody>
      </p:sp>
      <p:sp>
        <p:nvSpPr>
          <p:cNvPr id="4" name="Foliennummernplatzhalter 3"/>
          <p:cNvSpPr>
            <a:spLocks noGrp="1"/>
          </p:cNvSpPr>
          <p:nvPr>
            <p:ph type="sldNum" sz="quarter" idx="10"/>
          </p:nvPr>
        </p:nvSpPr>
        <p:spPr/>
        <p:txBody>
          <a:bodyPr/>
          <a:lstStyle/>
          <a:p>
            <a:fld id="{FF25C6AC-C185-48DF-8430-58E4F0010156}" type="slidenum">
              <a:rPr lang="de-DE" altLang="de-DE" smtClean="0"/>
              <a:pPr/>
              <a:t>13</a:t>
            </a:fld>
            <a:endParaRPr lang="de-DE" altLang="de-DE" dirty="0"/>
          </a:p>
        </p:txBody>
      </p:sp>
    </p:spTree>
    <p:extLst>
      <p:ext uri="{BB962C8B-B14F-4D97-AF65-F5344CB8AC3E}">
        <p14:creationId xmlns:p14="http://schemas.microsoft.com/office/powerpoint/2010/main" val="1488191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16</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9066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20</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400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FF25C6AC-C185-48DF-8430-58E4F0010156}" type="slidenum">
              <a:rPr lang="de-DE" altLang="de-DE" smtClean="0"/>
              <a:pPr/>
              <a:t>21</a:t>
            </a:fld>
            <a:endParaRPr lang="de-DE" altLang="de-DE" dirty="0"/>
          </a:p>
        </p:txBody>
      </p:sp>
    </p:spTree>
    <p:extLst>
      <p:ext uri="{BB962C8B-B14F-4D97-AF65-F5344CB8AC3E}">
        <p14:creationId xmlns:p14="http://schemas.microsoft.com/office/powerpoint/2010/main" val="3918709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Video ca 6 min</a:t>
            </a:r>
          </a:p>
        </p:txBody>
      </p:sp>
      <p:sp>
        <p:nvSpPr>
          <p:cNvPr id="4" name="Foliennummernplatzhalter 3"/>
          <p:cNvSpPr>
            <a:spLocks noGrp="1"/>
          </p:cNvSpPr>
          <p:nvPr>
            <p:ph type="sldNum" sz="quarter" idx="10"/>
          </p:nvPr>
        </p:nvSpPr>
        <p:spPr/>
        <p:txBody>
          <a:bodyPr/>
          <a:lstStyle/>
          <a:p>
            <a:fld id="{FF25C6AC-C185-48DF-8430-58E4F0010156}" type="slidenum">
              <a:rPr lang="de-DE" altLang="de-DE" smtClean="0"/>
              <a:pPr/>
              <a:t>22</a:t>
            </a:fld>
            <a:endParaRPr lang="de-DE" altLang="de-DE" dirty="0"/>
          </a:p>
        </p:txBody>
      </p:sp>
    </p:spTree>
    <p:extLst>
      <p:ext uri="{BB962C8B-B14F-4D97-AF65-F5344CB8AC3E}">
        <p14:creationId xmlns:p14="http://schemas.microsoft.com/office/powerpoint/2010/main" val="3178524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24</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161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216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3</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7215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GB" dirty="0" err="1"/>
              <a:t>Einstieg</a:t>
            </a:r>
            <a:r>
              <a:rPr lang="en-GB" dirty="0"/>
              <a:t> ins </a:t>
            </a:r>
            <a:r>
              <a:rPr lang="en-GB" dirty="0" err="1"/>
              <a:t>Thema</a:t>
            </a:r>
            <a:r>
              <a:rPr lang="en-GB" dirty="0"/>
              <a:t> </a:t>
            </a:r>
            <a:r>
              <a:rPr lang="en-GB" dirty="0" err="1"/>
              <a:t>mit</a:t>
            </a:r>
            <a:r>
              <a:rPr lang="en-GB" dirty="0"/>
              <a:t> den </a:t>
            </a:r>
            <a:r>
              <a:rPr lang="en-GB" dirty="0" err="1"/>
              <a:t>o.g</a:t>
            </a:r>
            <a:r>
              <a:rPr lang="en-GB" dirty="0"/>
              <a:t>. </a:t>
            </a:r>
            <a:r>
              <a:rPr lang="en-GB" dirty="0" err="1"/>
              <a:t>Zitaten</a:t>
            </a:r>
            <a:endParaRPr lang="en-GB" dirty="0"/>
          </a:p>
          <a:p>
            <a:pPr marL="171450" indent="-171450">
              <a:buFontTx/>
              <a:buChar char="-"/>
            </a:pPr>
            <a:r>
              <a:rPr lang="en-GB" dirty="0"/>
              <a:t>Der Kunde </a:t>
            </a:r>
            <a:r>
              <a:rPr lang="en-GB" dirty="0" err="1"/>
              <a:t>fordert</a:t>
            </a:r>
            <a:r>
              <a:rPr lang="en-GB" dirty="0"/>
              <a:t>….</a:t>
            </a:r>
          </a:p>
          <a:p>
            <a:pPr marL="171450" indent="-171450">
              <a:buFontTx/>
              <a:buChar char="-"/>
            </a:pPr>
            <a:r>
              <a:rPr lang="de-DE" dirty="0"/>
              <a:t>Digitalisierung ist ein Trendthema und Projektmanagement dabei von großer Bedeutung</a:t>
            </a:r>
          </a:p>
          <a:p>
            <a:pPr marL="171450" indent="-171450">
              <a:buFontTx/>
              <a:buChar char="-"/>
            </a:pPr>
            <a:r>
              <a:rPr lang="de-DE" dirty="0"/>
              <a:t>Digitaler Wandel</a:t>
            </a:r>
          </a:p>
          <a:p>
            <a:pPr marL="171450" indent="-171450">
              <a:buFontTx/>
              <a:buChar char="-"/>
            </a:pPr>
            <a:r>
              <a:rPr lang="de-DE" dirty="0"/>
              <a:t>menschlicher Aspekt der Digitalisierung "Der Faktor Mensch im globalen Highspeed" wie man Veränderungen des digitalen Wandels am besten meistern kann. </a:t>
            </a:r>
          </a:p>
          <a:p>
            <a:pPr marL="171450" indent="-171450">
              <a:buFontTx/>
              <a:buChar char="-"/>
            </a:pPr>
            <a:endParaRPr lang="de-DE" dirty="0"/>
          </a:p>
          <a:p>
            <a:pPr marL="171450" indent="-171450">
              <a:buFontTx/>
              <a:buChar char="-"/>
            </a:pPr>
            <a:endParaRPr lang="de-DE" dirty="0"/>
          </a:p>
          <a:p>
            <a:pPr marL="171450" indent="-171450">
              <a:buFontTx/>
              <a:buChar char="-"/>
            </a:pPr>
            <a:endParaRPr lang="en-GB" dirty="0"/>
          </a:p>
        </p:txBody>
      </p:sp>
      <p:sp>
        <p:nvSpPr>
          <p:cNvPr id="4" name="Foliennummernplatzhalter 3"/>
          <p:cNvSpPr>
            <a:spLocks noGrp="1"/>
          </p:cNvSpPr>
          <p:nvPr>
            <p:ph type="sldNum" sz="quarter" idx="10"/>
          </p:nvPr>
        </p:nvSpPr>
        <p:spPr/>
        <p:txBody>
          <a:bodyPr/>
          <a:lstStyle/>
          <a:p>
            <a:fld id="{FF25C6AC-C185-48DF-8430-58E4F0010156}" type="slidenum">
              <a:rPr lang="de-DE" altLang="de-DE" smtClean="0"/>
              <a:pPr/>
              <a:t>4</a:t>
            </a:fld>
            <a:endParaRPr lang="de-DE" altLang="de-DE" dirty="0"/>
          </a:p>
        </p:txBody>
      </p:sp>
    </p:spTree>
    <p:extLst>
      <p:ext uri="{BB962C8B-B14F-4D97-AF65-F5344CB8AC3E}">
        <p14:creationId xmlns:p14="http://schemas.microsoft.com/office/powerpoint/2010/main" val="139752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en-GB" dirty="0" err="1"/>
              <a:t>Zusammenfassung</a:t>
            </a:r>
            <a:r>
              <a:rPr lang="en-GB" dirty="0"/>
              <a:t> </a:t>
            </a:r>
            <a:r>
              <a:rPr lang="en-GB" dirty="0" err="1"/>
              <a:t>Warum</a:t>
            </a:r>
            <a:r>
              <a:rPr lang="en-GB" dirty="0"/>
              <a:t> Digitization und </a:t>
            </a:r>
            <a:r>
              <a:rPr lang="en-GB" dirty="0" err="1"/>
              <a:t>Digitalisierung</a:t>
            </a:r>
            <a:r>
              <a:rPr lang="en-GB" dirty="0"/>
              <a:t>?</a:t>
            </a:r>
          </a:p>
          <a:p>
            <a:pPr marL="171450" indent="-171450">
              <a:buFontTx/>
              <a:buChar char="-"/>
            </a:pPr>
            <a:r>
              <a:rPr lang="en-GB" dirty="0" err="1"/>
              <a:t>Erwartungen</a:t>
            </a:r>
            <a:r>
              <a:rPr lang="en-GB" dirty="0"/>
              <a:t> der </a:t>
            </a:r>
            <a:r>
              <a:rPr lang="en-GB" dirty="0" err="1"/>
              <a:t>Kunden</a:t>
            </a:r>
            <a:r>
              <a:rPr lang="en-GB" dirty="0"/>
              <a:t>, </a:t>
            </a:r>
            <a:r>
              <a:rPr lang="en-GB" dirty="0" err="1"/>
              <a:t>erfordern</a:t>
            </a:r>
            <a:r>
              <a:rPr lang="en-GB" dirty="0"/>
              <a:t> </a:t>
            </a:r>
            <a:r>
              <a:rPr lang="en-GB" dirty="0" err="1"/>
              <a:t>eine</a:t>
            </a:r>
            <a:r>
              <a:rPr lang="en-GB" dirty="0"/>
              <a:t> </a:t>
            </a:r>
            <a:r>
              <a:rPr lang="en-GB" dirty="0" err="1"/>
              <a:t>rasante</a:t>
            </a:r>
            <a:r>
              <a:rPr lang="en-GB" dirty="0"/>
              <a:t> </a:t>
            </a:r>
            <a:r>
              <a:rPr lang="en-GB" dirty="0" err="1"/>
              <a:t>Digitalisierung</a:t>
            </a:r>
            <a:r>
              <a:rPr lang="en-GB" dirty="0"/>
              <a:t> der </a:t>
            </a:r>
            <a:r>
              <a:rPr lang="en-GB" dirty="0" err="1"/>
              <a:t>Prozesse</a:t>
            </a:r>
            <a:endParaRPr lang="en-GB" dirty="0"/>
          </a:p>
          <a:p>
            <a:pPr marL="171450" indent="-171450">
              <a:buFontTx/>
              <a:buChar char="-"/>
            </a:pPr>
            <a:r>
              <a:rPr lang="en-GB" dirty="0" err="1"/>
              <a:t>Es</a:t>
            </a:r>
            <a:r>
              <a:rPr lang="en-GB" dirty="0"/>
              <a:t> </a:t>
            </a:r>
            <a:r>
              <a:rPr lang="en-GB" dirty="0" err="1"/>
              <a:t>ergibt</a:t>
            </a:r>
            <a:r>
              <a:rPr lang="en-GB" dirty="0"/>
              <a:t> </a:t>
            </a:r>
            <a:r>
              <a:rPr lang="en-GB" dirty="0" err="1"/>
              <a:t>sich</a:t>
            </a:r>
            <a:r>
              <a:rPr lang="en-GB" dirty="0"/>
              <a:t> </a:t>
            </a:r>
            <a:r>
              <a:rPr lang="en-GB" dirty="0" err="1"/>
              <a:t>ein</a:t>
            </a:r>
            <a:r>
              <a:rPr lang="en-GB" dirty="0"/>
              <a:t> </a:t>
            </a:r>
            <a:r>
              <a:rPr lang="en-GB" dirty="0" err="1"/>
              <a:t>Bedarf</a:t>
            </a:r>
            <a:r>
              <a:rPr lang="en-GB" dirty="0"/>
              <a:t> an “</a:t>
            </a:r>
            <a:r>
              <a:rPr lang="en-GB" dirty="0" err="1"/>
              <a:t>neuen</a:t>
            </a:r>
            <a:r>
              <a:rPr lang="en-GB" dirty="0"/>
              <a:t>” </a:t>
            </a:r>
            <a:r>
              <a:rPr lang="en-GB" dirty="0" err="1"/>
              <a:t>effizienten</a:t>
            </a:r>
            <a:r>
              <a:rPr lang="en-GB" dirty="0"/>
              <a:t> </a:t>
            </a:r>
            <a:r>
              <a:rPr lang="en-GB" dirty="0" err="1"/>
              <a:t>Prozessen</a:t>
            </a:r>
            <a:endParaRPr lang="en-GB" dirty="0"/>
          </a:p>
        </p:txBody>
      </p:sp>
      <p:sp>
        <p:nvSpPr>
          <p:cNvPr id="4" name="Foliennummernplatzhalter 3"/>
          <p:cNvSpPr>
            <a:spLocks noGrp="1"/>
          </p:cNvSpPr>
          <p:nvPr>
            <p:ph type="sldNum" sz="quarter" idx="10"/>
          </p:nvPr>
        </p:nvSpPr>
        <p:spPr/>
        <p:txBody>
          <a:bodyPr/>
          <a:lstStyle/>
          <a:p>
            <a:fld id="{FF25C6AC-C185-48DF-8430-58E4F0010156}" type="slidenum">
              <a:rPr lang="de-DE" altLang="de-DE" smtClean="0"/>
              <a:pPr/>
              <a:t>5</a:t>
            </a:fld>
            <a:endParaRPr lang="de-DE" altLang="de-DE" dirty="0"/>
          </a:p>
        </p:txBody>
      </p:sp>
    </p:spTree>
    <p:extLst>
      <p:ext uri="{BB962C8B-B14F-4D97-AF65-F5344CB8AC3E}">
        <p14:creationId xmlns:p14="http://schemas.microsoft.com/office/powerpoint/2010/main" val="1995802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dirty="0" err="1">
                <a:solidFill>
                  <a:schemeClr val="tx1"/>
                </a:solidFill>
                <a:effectLst/>
                <a:latin typeface="Times New Roman" panose="02020603050405020304" pitchFamily="18" charset="0"/>
                <a:ea typeface="+mn-ea"/>
                <a:cs typeface="+mn-cs"/>
              </a:rPr>
              <a:t>Erklärung</a:t>
            </a:r>
            <a:r>
              <a:rPr lang="en-GB" sz="1200" b="0" i="0" u="none" strike="noStrike" kern="1200" dirty="0">
                <a:solidFill>
                  <a:schemeClr val="tx1"/>
                </a:solidFill>
                <a:effectLst/>
                <a:latin typeface="Times New Roman" panose="02020603050405020304" pitchFamily="18" charset="0"/>
                <a:ea typeface="+mn-ea"/>
                <a:cs typeface="+mn-cs"/>
              </a:rPr>
              <a:t> der </a:t>
            </a:r>
            <a:r>
              <a:rPr lang="en-GB" sz="1200" b="0" i="0" u="none" strike="noStrike" kern="1200" dirty="0" err="1">
                <a:solidFill>
                  <a:schemeClr val="tx1"/>
                </a:solidFill>
                <a:effectLst/>
                <a:latin typeface="Times New Roman" panose="02020603050405020304" pitchFamily="18" charset="0"/>
                <a:ea typeface="+mn-ea"/>
                <a:cs typeface="+mn-cs"/>
              </a:rPr>
              <a:t>Begriffe</a:t>
            </a:r>
            <a:r>
              <a:rPr lang="en-GB" sz="1200" b="0" i="0" u="none" strike="noStrike" kern="1200" dirty="0">
                <a:solidFill>
                  <a:schemeClr val="tx1"/>
                </a:solidFill>
                <a:effectLst/>
                <a:latin typeface="Times New Roman" panose="02020603050405020304" pitchFamily="18" charset="0"/>
                <a:ea typeface="+mn-ea"/>
                <a:cs typeface="+mn-cs"/>
              </a:rPr>
              <a:t>:</a:t>
            </a:r>
            <a:br>
              <a:rPr lang="en-GB" sz="1200" b="0" i="0" u="none" strike="noStrike" kern="1200" dirty="0">
                <a:solidFill>
                  <a:schemeClr val="tx1"/>
                </a:solidFill>
                <a:effectLst/>
                <a:latin typeface="Times New Roman" panose="02020603050405020304" pitchFamily="18" charset="0"/>
                <a:ea typeface="+mn-ea"/>
                <a:cs typeface="+mn-cs"/>
              </a:rPr>
            </a:br>
            <a:r>
              <a:rPr lang="en-GB" sz="1200" b="0" i="0" u="none" strike="noStrike" kern="1200" dirty="0">
                <a:solidFill>
                  <a:schemeClr val="tx1"/>
                </a:solidFill>
                <a:effectLst/>
                <a:latin typeface="Times New Roman" panose="02020603050405020304" pitchFamily="18" charset="0"/>
                <a:ea typeface="+mn-ea"/>
                <a:cs typeface="+mn-cs"/>
              </a:rPr>
              <a:t>There is no digitalization and no digital transformation without digitization (of paper and processes)</a:t>
            </a:r>
          </a:p>
          <a:p>
            <a:r>
              <a:rPr lang="en-GB" sz="1200" b="0" i="0" u="none" strike="noStrike" kern="1200" dirty="0">
                <a:solidFill>
                  <a:schemeClr val="tx1"/>
                </a:solidFill>
                <a:effectLst/>
                <a:latin typeface="Times New Roman" panose="02020603050405020304" pitchFamily="18" charset="0"/>
                <a:ea typeface="+mn-ea"/>
                <a:cs typeface="+mn-cs"/>
              </a:rPr>
              <a:t>Digitization is used in several meanings as said but for me it has two meanings which are closely related with each other.</a:t>
            </a:r>
          </a:p>
          <a:p>
            <a:r>
              <a:rPr lang="en-GB" sz="1200" b="0" i="0" u="none" strike="noStrike" kern="1200" dirty="0">
                <a:solidFill>
                  <a:schemeClr val="tx1"/>
                </a:solidFill>
                <a:effectLst/>
                <a:latin typeface="Times New Roman" panose="02020603050405020304" pitchFamily="18" charset="0"/>
                <a:ea typeface="+mn-ea"/>
                <a:cs typeface="+mn-cs"/>
              </a:rPr>
              <a:t>For starters, digitization is creating a digital </a:t>
            </a:r>
            <a:r>
              <a:rPr lang="en-GB" sz="1200" b="0" i="1" u="none" strike="noStrike" kern="1200" dirty="0">
                <a:solidFill>
                  <a:schemeClr val="tx1"/>
                </a:solidFill>
                <a:effectLst/>
                <a:latin typeface="Times New Roman" panose="02020603050405020304" pitchFamily="18" charset="0"/>
                <a:ea typeface="+mn-ea"/>
                <a:cs typeface="+mn-cs"/>
              </a:rPr>
              <a:t>(bits and bytes)</a:t>
            </a:r>
            <a:r>
              <a:rPr lang="en-GB" sz="1200" b="0" i="0" u="none" strike="noStrike" kern="1200" dirty="0">
                <a:solidFill>
                  <a:schemeClr val="tx1"/>
                </a:solidFill>
                <a:effectLst/>
                <a:latin typeface="Times New Roman" panose="02020603050405020304" pitchFamily="18" charset="0"/>
                <a:ea typeface="+mn-ea"/>
                <a:cs typeface="+mn-cs"/>
              </a:rPr>
              <a:t> version of </a:t>
            </a:r>
            <a:r>
              <a:rPr lang="en-GB" sz="1200" b="0" i="0" u="none" strike="noStrike" kern="1200" dirty="0" err="1">
                <a:solidFill>
                  <a:schemeClr val="tx1"/>
                </a:solidFill>
                <a:effectLst/>
                <a:latin typeface="Times New Roman" panose="02020603050405020304" pitchFamily="18" charset="0"/>
                <a:ea typeface="+mn-ea"/>
                <a:cs typeface="+mn-cs"/>
              </a:rPr>
              <a:t>analog</a:t>
            </a:r>
            <a:r>
              <a:rPr lang="en-GB" sz="1200" b="0" i="0" u="none" strike="noStrike" kern="1200" dirty="0">
                <a:solidFill>
                  <a:schemeClr val="tx1"/>
                </a:solidFill>
                <a:effectLst/>
                <a:latin typeface="Times New Roman" panose="02020603050405020304" pitchFamily="18" charset="0"/>
                <a:ea typeface="+mn-ea"/>
                <a:cs typeface="+mn-cs"/>
              </a:rPr>
              <a:t>/physical things such as paper documents, microfilm images, photographs, sounds and more. </a:t>
            </a:r>
          </a:p>
          <a:p>
            <a:endParaRPr lang="en-GB" sz="1200" b="0" i="0" u="none" strike="noStrike" kern="1200" dirty="0">
              <a:solidFill>
                <a:schemeClr val="tx1"/>
              </a:solidFill>
              <a:effectLst/>
              <a:latin typeface="Times New Roman" panose="02020603050405020304" pitchFamily="18" charset="0"/>
              <a:ea typeface="+mn-ea"/>
              <a:cs typeface="+mn-cs"/>
            </a:endParaRPr>
          </a:p>
          <a:p>
            <a:br>
              <a:rPr lang="en-GB" sz="1200" b="0" i="0" u="none" strike="noStrike" kern="1200" dirty="0">
                <a:solidFill>
                  <a:schemeClr val="tx1"/>
                </a:solidFill>
                <a:effectLst/>
                <a:latin typeface="Times New Roman" panose="02020603050405020304" pitchFamily="18" charset="0"/>
                <a:ea typeface="+mn-ea"/>
                <a:cs typeface="+mn-cs"/>
              </a:rPr>
            </a:br>
            <a:r>
              <a:rPr lang="en-GB" sz="1200" b="0" i="0" u="none" strike="noStrike" kern="1200" dirty="0" err="1">
                <a:solidFill>
                  <a:schemeClr val="tx1"/>
                </a:solidFill>
                <a:effectLst/>
                <a:latin typeface="Times New Roman" panose="02020603050405020304" pitchFamily="18" charset="0"/>
                <a:ea typeface="+mn-ea"/>
                <a:cs typeface="+mn-cs"/>
              </a:rPr>
              <a:t>Beispiel</a:t>
            </a:r>
            <a:r>
              <a:rPr lang="en-GB" sz="1200" b="0" i="0" u="none" strike="noStrike" kern="1200" dirty="0">
                <a:solidFill>
                  <a:schemeClr val="tx1"/>
                </a:solidFill>
                <a:effectLst/>
                <a:latin typeface="Times New Roman" panose="02020603050405020304" pitchFamily="18" charset="0"/>
                <a:ea typeface="+mn-ea"/>
                <a:cs typeface="+mn-cs"/>
              </a:rPr>
              <a:t>: </a:t>
            </a:r>
            <a:r>
              <a:rPr lang="en-GB" sz="1200" b="0" i="1" u="none" strike="noStrike" kern="1200" dirty="0">
                <a:solidFill>
                  <a:schemeClr val="tx1"/>
                </a:solidFill>
                <a:effectLst/>
                <a:latin typeface="Times New Roman" panose="02020603050405020304" pitchFamily="18" charset="0"/>
                <a:ea typeface="+mn-ea"/>
                <a:cs typeface="+mn-cs"/>
              </a:rPr>
              <a:t>if you take a picture of a building you have a digitally born representation of the building but the building is not digitized or you might have an </a:t>
            </a:r>
            <a:r>
              <a:rPr lang="en-GB" sz="1200" b="0" i="1" u="none" strike="noStrike" kern="1200" dirty="0" err="1">
                <a:solidFill>
                  <a:schemeClr val="tx1"/>
                </a:solidFill>
                <a:effectLst/>
                <a:latin typeface="Times New Roman" panose="02020603050405020304" pitchFamily="18" charset="0"/>
                <a:ea typeface="+mn-ea"/>
                <a:cs typeface="+mn-cs"/>
              </a:rPr>
              <a:t>analog</a:t>
            </a:r>
            <a:r>
              <a:rPr lang="en-GB" sz="1200" b="0" i="1" u="none" strike="noStrike" kern="1200" dirty="0">
                <a:solidFill>
                  <a:schemeClr val="tx1"/>
                </a:solidFill>
                <a:effectLst/>
                <a:latin typeface="Times New Roman" panose="02020603050405020304" pitchFamily="18" charset="0"/>
                <a:ea typeface="+mn-ea"/>
                <a:cs typeface="+mn-cs"/>
              </a:rPr>
              <a:t> picture which you scan so it is digitized). </a:t>
            </a:r>
          </a:p>
          <a:p>
            <a:endParaRPr lang="en-GB" sz="1200" b="0" i="1" u="none" strike="noStrike" kern="1200" dirty="0">
              <a:solidFill>
                <a:schemeClr val="tx1"/>
              </a:solidFill>
              <a:effectLst/>
              <a:latin typeface="Times New Roman" panose="02020603050405020304" pitchFamily="18" charset="0"/>
              <a:ea typeface="+mn-ea"/>
              <a:cs typeface="+mn-cs"/>
            </a:endParaRPr>
          </a:p>
          <a:p>
            <a:r>
              <a:rPr lang="en-GB" sz="1200" b="0" i="0" u="none" strike="noStrike" kern="1200" dirty="0">
                <a:solidFill>
                  <a:schemeClr val="tx1"/>
                </a:solidFill>
                <a:effectLst/>
                <a:latin typeface="Times New Roman" panose="02020603050405020304" pitchFamily="18" charset="0"/>
                <a:ea typeface="+mn-ea"/>
                <a:cs typeface="+mn-cs"/>
              </a:rPr>
              <a:t>In conclusion: digitization is digitization. Period. Digitization is the automation of existing manual and paper-based processes, enabled by the digitization of information; from an </a:t>
            </a:r>
            <a:r>
              <a:rPr lang="en-GB" sz="1200" b="0" i="0" u="none" strike="noStrike" kern="1200" dirty="0" err="1">
                <a:solidFill>
                  <a:schemeClr val="tx1"/>
                </a:solidFill>
                <a:effectLst/>
                <a:latin typeface="Times New Roman" panose="02020603050405020304" pitchFamily="18" charset="0"/>
                <a:ea typeface="+mn-ea"/>
                <a:cs typeface="+mn-cs"/>
              </a:rPr>
              <a:t>analog</a:t>
            </a:r>
            <a:r>
              <a:rPr lang="en-GB" sz="1200" b="0" i="0" u="none" strike="noStrike" kern="1200" dirty="0">
                <a:solidFill>
                  <a:schemeClr val="tx1"/>
                </a:solidFill>
                <a:effectLst/>
                <a:latin typeface="Times New Roman" panose="02020603050405020304" pitchFamily="18" charset="0"/>
                <a:ea typeface="+mn-ea"/>
                <a:cs typeface="+mn-cs"/>
              </a:rPr>
              <a:t> to a digital format.</a:t>
            </a:r>
            <a:endParaRPr lang="en-GB" b="0" dirty="0"/>
          </a:p>
        </p:txBody>
      </p:sp>
      <p:sp>
        <p:nvSpPr>
          <p:cNvPr id="4" name="Foliennummernplatzhalter 3"/>
          <p:cNvSpPr>
            <a:spLocks noGrp="1"/>
          </p:cNvSpPr>
          <p:nvPr>
            <p:ph type="sldNum" sz="quarter" idx="10"/>
          </p:nvPr>
        </p:nvSpPr>
        <p:spPr/>
        <p:txBody>
          <a:bodyPr/>
          <a:lstStyle/>
          <a:p>
            <a:fld id="{FF25C6AC-C185-48DF-8430-58E4F0010156}" type="slidenum">
              <a:rPr lang="de-DE" altLang="de-DE" smtClean="0"/>
              <a:pPr/>
              <a:t>6</a:t>
            </a:fld>
            <a:endParaRPr lang="de-DE" altLang="de-DE" dirty="0"/>
          </a:p>
        </p:txBody>
      </p:sp>
    </p:spTree>
    <p:extLst>
      <p:ext uri="{BB962C8B-B14F-4D97-AF65-F5344CB8AC3E}">
        <p14:creationId xmlns:p14="http://schemas.microsoft.com/office/powerpoint/2010/main" val="210419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200" b="0" i="0" u="none" strike="noStrike" kern="1200" dirty="0">
              <a:solidFill>
                <a:schemeClr val="tx1"/>
              </a:solidFill>
              <a:effectLst/>
              <a:latin typeface="Times New Roman" panose="02020603050405020304" pitchFamily="18" charset="0"/>
              <a:ea typeface="+mn-ea"/>
              <a:cs typeface="+mn-cs"/>
            </a:endParaRPr>
          </a:p>
          <a:p>
            <a:r>
              <a:rPr lang="en-GB" sz="1200" b="0" i="0" u="none" strike="noStrike" kern="1200" dirty="0" err="1">
                <a:solidFill>
                  <a:schemeClr val="tx1"/>
                </a:solidFill>
                <a:effectLst/>
                <a:latin typeface="Times New Roman" panose="02020603050405020304" pitchFamily="18" charset="0"/>
                <a:ea typeface="+mn-ea"/>
                <a:cs typeface="+mn-cs"/>
              </a:rPr>
              <a:t>Grafische</a:t>
            </a:r>
            <a:r>
              <a:rPr lang="en-GB" sz="1200" b="0" i="0" u="none" strike="noStrike" kern="1200" dirty="0">
                <a:solidFill>
                  <a:schemeClr val="tx1"/>
                </a:solidFill>
                <a:effectLst/>
                <a:latin typeface="Times New Roman" panose="02020603050405020304" pitchFamily="18" charset="0"/>
                <a:ea typeface="+mn-ea"/>
                <a:cs typeface="+mn-cs"/>
              </a:rPr>
              <a:t> </a:t>
            </a:r>
            <a:r>
              <a:rPr lang="en-GB" sz="1200" b="0" i="0" u="none" strike="noStrike" kern="1200" dirty="0" err="1">
                <a:solidFill>
                  <a:schemeClr val="tx1"/>
                </a:solidFill>
                <a:effectLst/>
                <a:latin typeface="Times New Roman" panose="02020603050405020304" pitchFamily="18" charset="0"/>
                <a:ea typeface="+mn-ea"/>
                <a:cs typeface="+mn-cs"/>
              </a:rPr>
              <a:t>Einordnung</a:t>
            </a:r>
            <a:br>
              <a:rPr lang="en-GB" sz="1200" b="0" i="0" u="none" strike="noStrike" kern="1200" dirty="0">
                <a:solidFill>
                  <a:schemeClr val="tx1"/>
                </a:solidFill>
                <a:effectLst/>
                <a:latin typeface="Times New Roman" panose="02020603050405020304" pitchFamily="18" charset="0"/>
                <a:ea typeface="+mn-ea"/>
                <a:cs typeface="+mn-cs"/>
              </a:rPr>
            </a:br>
            <a:endParaRPr lang="en-GB" b="0" dirty="0"/>
          </a:p>
        </p:txBody>
      </p:sp>
      <p:sp>
        <p:nvSpPr>
          <p:cNvPr id="4" name="Foliennummernplatzhalter 3"/>
          <p:cNvSpPr>
            <a:spLocks noGrp="1"/>
          </p:cNvSpPr>
          <p:nvPr>
            <p:ph type="sldNum" sz="quarter" idx="10"/>
          </p:nvPr>
        </p:nvSpPr>
        <p:spPr/>
        <p:txBody>
          <a:bodyPr/>
          <a:lstStyle/>
          <a:p>
            <a:fld id="{FF25C6AC-C185-48DF-8430-58E4F0010156}" type="slidenum">
              <a:rPr lang="de-DE" altLang="de-DE" smtClean="0"/>
              <a:pPr/>
              <a:t>7</a:t>
            </a:fld>
            <a:endParaRPr lang="de-DE" altLang="de-DE" dirty="0"/>
          </a:p>
        </p:txBody>
      </p:sp>
    </p:spTree>
    <p:extLst>
      <p:ext uri="{BB962C8B-B14F-4D97-AF65-F5344CB8AC3E}">
        <p14:creationId xmlns:p14="http://schemas.microsoft.com/office/powerpoint/2010/main" val="1200192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200" b="0" i="0" u="none" strike="noStrike" kern="1200" dirty="0">
              <a:solidFill>
                <a:schemeClr val="tx1"/>
              </a:solidFill>
              <a:effectLst/>
              <a:latin typeface="Times New Roman" panose="02020603050405020304" pitchFamily="18" charset="0"/>
              <a:ea typeface="+mn-ea"/>
              <a:cs typeface="+mn-cs"/>
            </a:endParaRPr>
          </a:p>
          <a:p>
            <a:endParaRPr lang="en-GB" b="0" dirty="0"/>
          </a:p>
        </p:txBody>
      </p:sp>
      <p:sp>
        <p:nvSpPr>
          <p:cNvPr id="4" name="Foliennummernplatzhalter 3"/>
          <p:cNvSpPr>
            <a:spLocks noGrp="1"/>
          </p:cNvSpPr>
          <p:nvPr>
            <p:ph type="sldNum" sz="quarter" idx="10"/>
          </p:nvPr>
        </p:nvSpPr>
        <p:spPr/>
        <p:txBody>
          <a:bodyPr/>
          <a:lstStyle/>
          <a:p>
            <a:fld id="{FF25C6AC-C185-48DF-8430-58E4F0010156}" type="slidenum">
              <a:rPr lang="de-DE" altLang="de-DE" smtClean="0"/>
              <a:pPr/>
              <a:t>8</a:t>
            </a:fld>
            <a:endParaRPr lang="de-DE" altLang="de-DE" dirty="0"/>
          </a:p>
        </p:txBody>
      </p:sp>
    </p:spTree>
    <p:extLst>
      <p:ext uri="{BB962C8B-B14F-4D97-AF65-F5344CB8AC3E}">
        <p14:creationId xmlns:p14="http://schemas.microsoft.com/office/powerpoint/2010/main" val="1564126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200" b="0" i="0" u="none" strike="noStrike" kern="1200" dirty="0">
              <a:solidFill>
                <a:schemeClr val="tx1"/>
              </a:solidFill>
              <a:effectLst/>
              <a:latin typeface="Times New Roman" panose="02020603050405020304" pitchFamily="18" charset="0"/>
              <a:ea typeface="+mn-ea"/>
              <a:cs typeface="+mn-cs"/>
            </a:endParaRPr>
          </a:p>
          <a:p>
            <a:r>
              <a:rPr lang="en-GB" sz="1200" b="0" i="0" u="none" strike="noStrike" kern="1200" dirty="0">
                <a:solidFill>
                  <a:schemeClr val="tx1"/>
                </a:solidFill>
                <a:effectLst/>
                <a:latin typeface="Times New Roman" panose="02020603050405020304" pitchFamily="18" charset="0"/>
                <a:ea typeface="+mn-ea"/>
                <a:cs typeface="+mn-cs"/>
              </a:rPr>
              <a:t>Summarizing you can say that digital transformation requires digitalization ‘</a:t>
            </a:r>
            <a:r>
              <a:rPr lang="en-GB" sz="1200" b="0" i="0" u="none" strike="noStrike" kern="1200" dirty="0" err="1">
                <a:solidFill>
                  <a:schemeClr val="tx1"/>
                </a:solidFill>
                <a:effectLst/>
                <a:latin typeface="Times New Roman" panose="02020603050405020304" pitchFamily="18" charset="0"/>
                <a:ea typeface="+mn-ea"/>
                <a:cs typeface="+mn-cs"/>
              </a:rPr>
              <a:t>en</a:t>
            </a:r>
            <a:r>
              <a:rPr lang="en-GB" sz="1200" b="0" i="0" u="none" strike="noStrike" kern="1200" dirty="0">
                <a:solidFill>
                  <a:schemeClr val="tx1"/>
                </a:solidFill>
                <a:effectLst/>
                <a:latin typeface="Times New Roman" panose="02020603050405020304" pitchFamily="18" charset="0"/>
                <a:ea typeface="+mn-ea"/>
                <a:cs typeface="+mn-cs"/>
              </a:rPr>
              <a:t> route’ to digital business (capabilities) and requires digitization, since the glue and a </a:t>
            </a:r>
            <a:r>
              <a:rPr lang="en-GB" sz="1200" b="0" i="0" u="none" strike="noStrike" kern="1200" dirty="0">
                <a:solidFill>
                  <a:schemeClr val="tx1"/>
                </a:solidFill>
                <a:effectLst/>
                <a:latin typeface="Times New Roman" panose="02020603050405020304" pitchFamily="18" charset="0"/>
                <a:ea typeface="+mn-ea"/>
                <a:cs typeface="+mn-cs"/>
                <a:hlinkClick r:id="rId3"/>
              </a:rPr>
              <a:t>core business asset</a:t>
            </a:r>
            <a:r>
              <a:rPr lang="en-GB" sz="1200" b="0" i="0" u="none" strike="noStrike" kern="1200" dirty="0">
                <a:solidFill>
                  <a:schemeClr val="tx1"/>
                </a:solidFill>
                <a:effectLst/>
                <a:latin typeface="Times New Roman" panose="02020603050405020304" pitchFamily="18" charset="0"/>
                <a:ea typeface="+mn-ea"/>
                <a:cs typeface="+mn-cs"/>
              </a:rPr>
              <a:t> of digital transformation </a:t>
            </a:r>
            <a:r>
              <a:rPr lang="en-GB" sz="1200" b="0" i="1" u="none" strike="noStrike" kern="1200" dirty="0">
                <a:solidFill>
                  <a:schemeClr val="tx1"/>
                </a:solidFill>
                <a:effectLst/>
                <a:latin typeface="Times New Roman" panose="02020603050405020304" pitchFamily="18" charset="0"/>
                <a:ea typeface="+mn-ea"/>
                <a:cs typeface="+mn-cs"/>
              </a:rPr>
              <a:t>(and of digitalization)</a:t>
            </a:r>
            <a:r>
              <a:rPr lang="en-GB" sz="1200" b="0" i="0" u="none" strike="noStrike" kern="1200" dirty="0">
                <a:solidFill>
                  <a:schemeClr val="tx1"/>
                </a:solidFill>
                <a:effectLst/>
                <a:latin typeface="Times New Roman" panose="02020603050405020304" pitchFamily="18" charset="0"/>
                <a:ea typeface="+mn-ea"/>
                <a:cs typeface="+mn-cs"/>
              </a:rPr>
              <a:t> is obviously (digital) data, leading to information, </a:t>
            </a:r>
            <a:r>
              <a:rPr lang="en-GB" sz="1200" b="0" i="0" u="sng" strike="noStrike" kern="1200" dirty="0">
                <a:solidFill>
                  <a:schemeClr val="tx1"/>
                </a:solidFill>
                <a:effectLst/>
                <a:latin typeface="Times New Roman" panose="02020603050405020304" pitchFamily="18" charset="0"/>
                <a:ea typeface="+mn-ea"/>
                <a:cs typeface="+mn-cs"/>
                <a:hlinkClick r:id="rId4"/>
              </a:rPr>
              <a:t>knowledge, intelligence, action</a:t>
            </a:r>
            <a:r>
              <a:rPr lang="en-GB" sz="1200" b="0" i="0" u="none" strike="noStrike" kern="1200" dirty="0">
                <a:solidFill>
                  <a:schemeClr val="tx1"/>
                </a:solidFill>
                <a:effectLst/>
                <a:latin typeface="Times New Roman" panose="02020603050405020304" pitchFamily="18" charset="0"/>
                <a:ea typeface="+mn-ea"/>
                <a:cs typeface="+mn-cs"/>
              </a:rPr>
              <a:t> and business model changes.</a:t>
            </a:r>
          </a:p>
          <a:p>
            <a:endParaRPr lang="en-GB" sz="1200" b="0" i="0" u="none" strike="noStrike" kern="1200" dirty="0">
              <a:solidFill>
                <a:schemeClr val="tx1"/>
              </a:solidFill>
              <a:effectLst/>
              <a:latin typeface="Times New Roman" panose="02020603050405020304" pitchFamily="18" charset="0"/>
              <a:ea typeface="+mn-ea"/>
              <a:cs typeface="+mn-cs"/>
            </a:endParaRPr>
          </a:p>
          <a:p>
            <a:r>
              <a:rPr lang="en-GB" sz="1200" b="1" i="0" u="none" strike="noStrike" kern="1200" dirty="0">
                <a:solidFill>
                  <a:schemeClr val="tx1"/>
                </a:solidFill>
                <a:effectLst/>
                <a:latin typeface="Times New Roman" panose="02020603050405020304" pitchFamily="18" charset="0"/>
                <a:ea typeface="+mn-ea"/>
                <a:cs typeface="+mn-cs"/>
              </a:rPr>
              <a:t>Digitization in one sentence? Digitization is the transformation from </a:t>
            </a:r>
            <a:r>
              <a:rPr lang="en-GB" sz="1200" b="1" i="0" u="none" strike="noStrike" kern="1200" dirty="0" err="1">
                <a:solidFill>
                  <a:schemeClr val="tx1"/>
                </a:solidFill>
                <a:effectLst/>
                <a:latin typeface="Times New Roman" panose="02020603050405020304" pitchFamily="18" charset="0"/>
                <a:ea typeface="+mn-ea"/>
                <a:cs typeface="+mn-cs"/>
              </a:rPr>
              <a:t>analog</a:t>
            </a:r>
            <a:r>
              <a:rPr lang="en-GB" sz="1200" b="1" i="0" u="none" strike="noStrike" kern="1200" dirty="0">
                <a:solidFill>
                  <a:schemeClr val="tx1"/>
                </a:solidFill>
                <a:effectLst/>
                <a:latin typeface="Times New Roman" panose="02020603050405020304" pitchFamily="18" charset="0"/>
                <a:ea typeface="+mn-ea"/>
                <a:cs typeface="+mn-cs"/>
              </a:rPr>
              <a:t> to digital or digital representation of a physical item with the goal to digitize and automate processes or workflows.</a:t>
            </a:r>
            <a:endParaRPr lang="en-GB" sz="1200" b="0" i="0" u="none" strike="noStrike" kern="1200" dirty="0">
              <a:solidFill>
                <a:schemeClr val="tx1"/>
              </a:solidFill>
              <a:effectLst/>
              <a:latin typeface="Times New Roman" panose="02020603050405020304" pitchFamily="18" charset="0"/>
              <a:ea typeface="+mn-ea"/>
              <a:cs typeface="+mn-cs"/>
            </a:endParaRPr>
          </a:p>
          <a:p>
            <a:endParaRPr lang="en-GB" b="0" dirty="0"/>
          </a:p>
        </p:txBody>
      </p:sp>
      <p:sp>
        <p:nvSpPr>
          <p:cNvPr id="4" name="Foliennummernplatzhalter 3"/>
          <p:cNvSpPr>
            <a:spLocks noGrp="1"/>
          </p:cNvSpPr>
          <p:nvPr>
            <p:ph type="sldNum" sz="quarter" idx="10"/>
          </p:nvPr>
        </p:nvSpPr>
        <p:spPr/>
        <p:txBody>
          <a:bodyPr/>
          <a:lstStyle/>
          <a:p>
            <a:fld id="{FF25C6AC-C185-48DF-8430-58E4F0010156}" type="slidenum">
              <a:rPr lang="de-DE" altLang="de-DE" smtClean="0"/>
              <a:pPr/>
              <a:t>9</a:t>
            </a:fld>
            <a:endParaRPr lang="de-DE" altLang="de-DE" dirty="0"/>
          </a:p>
        </p:txBody>
      </p:sp>
    </p:spTree>
    <p:extLst>
      <p:ext uri="{BB962C8B-B14F-4D97-AF65-F5344CB8AC3E}">
        <p14:creationId xmlns:p14="http://schemas.microsoft.com/office/powerpoint/2010/main" val="157304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p:cNvSpPr>
            <a:spLocks noGrp="1"/>
          </p:cNvSpPr>
          <p:nvPr>
            <p:ph type="dt" sz="half" idx="10"/>
          </p:nvPr>
        </p:nvSpPr>
        <p:spPr/>
        <p:txBody>
          <a:bodyPr/>
          <a:lstStyle>
            <a:lvl1pPr>
              <a:defRPr/>
            </a:lvl1pPr>
          </a:lstStyle>
          <a:p>
            <a:endParaRPr lang="de-DE" altLang="de-DE" dirty="0"/>
          </a:p>
        </p:txBody>
      </p:sp>
      <p:sp>
        <p:nvSpPr>
          <p:cNvPr id="5" name="Fußzeilenplatzhalter 4"/>
          <p:cNvSpPr>
            <a:spLocks noGrp="1"/>
          </p:cNvSpPr>
          <p:nvPr>
            <p:ph type="ftr" sz="quarter" idx="11"/>
          </p:nvPr>
        </p:nvSpPr>
        <p:spPr/>
        <p:txBody>
          <a:bodyPr/>
          <a:lstStyle>
            <a:lvl1pPr>
              <a:defRPr/>
            </a:lvl1pPr>
          </a:lstStyle>
          <a:p>
            <a:endParaRPr lang="de-DE" altLang="de-DE" dirty="0"/>
          </a:p>
        </p:txBody>
      </p:sp>
      <p:sp>
        <p:nvSpPr>
          <p:cNvPr id="6" name="Foliennummernplatzhalter 5"/>
          <p:cNvSpPr>
            <a:spLocks noGrp="1"/>
          </p:cNvSpPr>
          <p:nvPr>
            <p:ph type="sldNum" sz="quarter" idx="12"/>
          </p:nvPr>
        </p:nvSpPr>
        <p:spPr/>
        <p:txBody>
          <a:bodyPr/>
          <a:lstStyle>
            <a:lvl1pPr>
              <a:defRPr/>
            </a:lvl1pPr>
          </a:lstStyle>
          <a:p>
            <a:fld id="{CD88DFBC-CED3-400B-AABF-1B7046B76236}" type="slidenum">
              <a:rPr lang="de-DE" altLang="de-DE"/>
              <a:pPr/>
              <a:t>‹Nr.›</a:t>
            </a:fld>
            <a:endParaRPr lang="de-DE" altLang="de-DE" dirty="0"/>
          </a:p>
        </p:txBody>
      </p:sp>
    </p:spTree>
    <p:extLst>
      <p:ext uri="{BB962C8B-B14F-4D97-AF65-F5344CB8AC3E}">
        <p14:creationId xmlns:p14="http://schemas.microsoft.com/office/powerpoint/2010/main" val="93869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ltLang="de-DE" dirty="0"/>
          </a:p>
        </p:txBody>
      </p:sp>
      <p:sp>
        <p:nvSpPr>
          <p:cNvPr id="5" name="Fußzeilenplatzhalter 4"/>
          <p:cNvSpPr>
            <a:spLocks noGrp="1"/>
          </p:cNvSpPr>
          <p:nvPr>
            <p:ph type="ftr" sz="quarter" idx="11"/>
          </p:nvPr>
        </p:nvSpPr>
        <p:spPr/>
        <p:txBody>
          <a:bodyPr/>
          <a:lstStyle>
            <a:lvl1pPr>
              <a:defRPr/>
            </a:lvl1pPr>
          </a:lstStyle>
          <a:p>
            <a:endParaRPr lang="de-DE" altLang="de-DE" dirty="0"/>
          </a:p>
        </p:txBody>
      </p:sp>
      <p:sp>
        <p:nvSpPr>
          <p:cNvPr id="6" name="Foliennummernplatzhalter 5"/>
          <p:cNvSpPr>
            <a:spLocks noGrp="1"/>
          </p:cNvSpPr>
          <p:nvPr>
            <p:ph type="sldNum" sz="quarter" idx="12"/>
          </p:nvPr>
        </p:nvSpPr>
        <p:spPr/>
        <p:txBody>
          <a:bodyPr/>
          <a:lstStyle>
            <a:lvl1pPr>
              <a:defRPr/>
            </a:lvl1pPr>
          </a:lstStyle>
          <a:p>
            <a:fld id="{B8E903AE-D291-4199-B28D-8A336A2431FF}" type="slidenum">
              <a:rPr lang="de-DE" altLang="de-DE"/>
              <a:pPr/>
              <a:t>‹Nr.›</a:t>
            </a:fld>
            <a:endParaRPr lang="de-DE" altLang="de-DE" dirty="0"/>
          </a:p>
        </p:txBody>
      </p:sp>
    </p:spTree>
    <p:extLst>
      <p:ext uri="{BB962C8B-B14F-4D97-AF65-F5344CB8AC3E}">
        <p14:creationId xmlns:p14="http://schemas.microsoft.com/office/powerpoint/2010/main" val="4032285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Mastertitelformat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ltLang="de-DE" dirty="0"/>
          </a:p>
        </p:txBody>
      </p:sp>
      <p:sp>
        <p:nvSpPr>
          <p:cNvPr id="5" name="Fußzeilenplatzhalter 4"/>
          <p:cNvSpPr>
            <a:spLocks noGrp="1"/>
          </p:cNvSpPr>
          <p:nvPr>
            <p:ph type="ftr" sz="quarter" idx="11"/>
          </p:nvPr>
        </p:nvSpPr>
        <p:spPr/>
        <p:txBody>
          <a:bodyPr/>
          <a:lstStyle>
            <a:lvl1pPr>
              <a:defRPr/>
            </a:lvl1pPr>
          </a:lstStyle>
          <a:p>
            <a:endParaRPr lang="de-DE" altLang="de-DE" dirty="0"/>
          </a:p>
        </p:txBody>
      </p:sp>
      <p:sp>
        <p:nvSpPr>
          <p:cNvPr id="6" name="Foliennummernplatzhalter 5"/>
          <p:cNvSpPr>
            <a:spLocks noGrp="1"/>
          </p:cNvSpPr>
          <p:nvPr>
            <p:ph type="sldNum" sz="quarter" idx="12"/>
          </p:nvPr>
        </p:nvSpPr>
        <p:spPr/>
        <p:txBody>
          <a:bodyPr/>
          <a:lstStyle>
            <a:lvl1pPr>
              <a:defRPr/>
            </a:lvl1pPr>
          </a:lstStyle>
          <a:p>
            <a:fld id="{A6E9631A-09EA-466F-83DF-4D49D97B52B9}" type="slidenum">
              <a:rPr lang="de-DE" altLang="de-DE"/>
              <a:pPr/>
              <a:t>‹Nr.›</a:t>
            </a:fld>
            <a:endParaRPr lang="de-DE" altLang="de-DE" dirty="0"/>
          </a:p>
        </p:txBody>
      </p:sp>
    </p:spTree>
    <p:extLst>
      <p:ext uri="{BB962C8B-B14F-4D97-AF65-F5344CB8AC3E}">
        <p14:creationId xmlns:p14="http://schemas.microsoft.com/office/powerpoint/2010/main" val="45776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377902" y="1620000"/>
            <a:ext cx="8386716" cy="4716000"/>
          </a:xfrm>
        </p:spPr>
        <p:txBody>
          <a:bodyPr>
            <a:normAutofit/>
          </a:bodyPr>
          <a:lstStyle>
            <a:lvl1pPr marL="0" marR="0" indent="0" algn="l" defTabSz="816201" rtl="0" eaLnBrk="1" fontAlgn="auto" latinLnBrk="0" hangingPunct="1">
              <a:lnSpc>
                <a:spcPct val="100000"/>
              </a:lnSpc>
              <a:spcBef>
                <a:spcPts val="2249"/>
              </a:spcBef>
              <a:spcAft>
                <a:spcPts val="0"/>
              </a:spcAft>
              <a:buClr>
                <a:schemeClr val="accent1"/>
              </a:buClr>
              <a:buSzPct val="80000"/>
              <a:buFontTx/>
              <a:buNone/>
              <a:tabLst/>
              <a:defRPr sz="1500" b="0"/>
            </a:lvl1pPr>
            <a:lvl2pPr marL="134937" marR="0" indent="-134937" algn="l" defTabSz="816201" rtl="0" eaLnBrk="1" fontAlgn="auto" latinLnBrk="0" hangingPunct="1">
              <a:lnSpc>
                <a:spcPct val="100000"/>
              </a:lnSpc>
              <a:spcBef>
                <a:spcPts val="450"/>
              </a:spcBef>
              <a:spcAft>
                <a:spcPts val="0"/>
              </a:spcAft>
              <a:buClr>
                <a:schemeClr val="accent1"/>
              </a:buClr>
              <a:buSzPct val="100000"/>
              <a:buFont typeface="Wingdings" panose="05000000000000000000" pitchFamily="2" charset="2"/>
              <a:buChar char="§"/>
              <a:tabLst/>
              <a:defRPr sz="1350"/>
            </a:lvl2pPr>
            <a:lvl3pPr marL="269874" marR="0" indent="-134478" algn="l" defTabSz="816201" rtl="0" eaLnBrk="1" fontAlgn="auto" latinLnBrk="0" hangingPunct="1">
              <a:lnSpc>
                <a:spcPct val="100000"/>
              </a:lnSpc>
              <a:spcBef>
                <a:spcPts val="300"/>
              </a:spcBef>
              <a:spcAft>
                <a:spcPts val="0"/>
              </a:spcAft>
              <a:buClr>
                <a:schemeClr val="tx1"/>
              </a:buClr>
              <a:buSzPct val="100000"/>
              <a:buFont typeface="Arial" pitchFamily="34" charset="0"/>
              <a:buChar char="–"/>
              <a:tabLst/>
              <a:defRPr sz="1350" baseline="0"/>
            </a:lvl3pPr>
            <a:lvl4pPr marL="404811" marR="0" indent="-134937" algn="l" defTabSz="816201" rtl="0" eaLnBrk="1" fontAlgn="auto" latinLnBrk="0" hangingPunct="1">
              <a:lnSpc>
                <a:spcPct val="100000"/>
              </a:lnSpc>
              <a:spcBef>
                <a:spcPts val="187"/>
              </a:spcBef>
              <a:spcAft>
                <a:spcPts val="0"/>
              </a:spcAft>
              <a:buClr>
                <a:schemeClr val="tx1"/>
              </a:buClr>
              <a:buSzPct val="100000"/>
              <a:buFont typeface="Courier New" pitchFamily="49" charset="0"/>
              <a:buChar char="o"/>
              <a:tabLst/>
              <a:defRPr sz="12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2700149869"/>
      </p:ext>
    </p:extLst>
  </p:cSld>
  <p:clrMapOvr>
    <a:masterClrMapping/>
  </p:clrMapOvr>
  <p:extLst mod="1">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ltLang="de-DE" dirty="0"/>
          </a:p>
        </p:txBody>
      </p:sp>
      <p:sp>
        <p:nvSpPr>
          <p:cNvPr id="5" name="Fußzeilenplatzhalter 4"/>
          <p:cNvSpPr>
            <a:spLocks noGrp="1"/>
          </p:cNvSpPr>
          <p:nvPr>
            <p:ph type="ftr" sz="quarter" idx="11"/>
          </p:nvPr>
        </p:nvSpPr>
        <p:spPr/>
        <p:txBody>
          <a:bodyPr/>
          <a:lstStyle>
            <a:lvl1pPr>
              <a:defRPr/>
            </a:lvl1pPr>
          </a:lstStyle>
          <a:p>
            <a:endParaRPr lang="de-DE" altLang="de-DE" dirty="0"/>
          </a:p>
        </p:txBody>
      </p:sp>
      <p:sp>
        <p:nvSpPr>
          <p:cNvPr id="6" name="Foliennummernplatzhalter 5"/>
          <p:cNvSpPr>
            <a:spLocks noGrp="1"/>
          </p:cNvSpPr>
          <p:nvPr>
            <p:ph type="sldNum" sz="quarter" idx="12"/>
          </p:nvPr>
        </p:nvSpPr>
        <p:spPr/>
        <p:txBody>
          <a:bodyPr/>
          <a:lstStyle>
            <a:lvl1pPr>
              <a:defRPr/>
            </a:lvl1pPr>
          </a:lstStyle>
          <a:p>
            <a:fld id="{9CA5EF5D-6CBA-49B9-9180-B98EC05C3DA1}" type="slidenum">
              <a:rPr lang="de-DE" altLang="de-DE"/>
              <a:pPr/>
              <a:t>‹Nr.›</a:t>
            </a:fld>
            <a:endParaRPr lang="de-DE" altLang="de-DE" dirty="0"/>
          </a:p>
        </p:txBody>
      </p:sp>
    </p:spTree>
    <p:extLst>
      <p:ext uri="{BB962C8B-B14F-4D97-AF65-F5344CB8AC3E}">
        <p14:creationId xmlns:p14="http://schemas.microsoft.com/office/powerpoint/2010/main" val="418396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p:cNvSpPr>
            <a:spLocks noGrp="1"/>
          </p:cNvSpPr>
          <p:nvPr>
            <p:ph type="dt" sz="half" idx="10"/>
          </p:nvPr>
        </p:nvSpPr>
        <p:spPr/>
        <p:txBody>
          <a:bodyPr/>
          <a:lstStyle>
            <a:lvl1pPr>
              <a:defRPr/>
            </a:lvl1pPr>
          </a:lstStyle>
          <a:p>
            <a:endParaRPr lang="de-DE" altLang="de-DE" dirty="0"/>
          </a:p>
        </p:txBody>
      </p:sp>
      <p:sp>
        <p:nvSpPr>
          <p:cNvPr id="5" name="Fußzeilenplatzhalter 4"/>
          <p:cNvSpPr>
            <a:spLocks noGrp="1"/>
          </p:cNvSpPr>
          <p:nvPr>
            <p:ph type="ftr" sz="quarter" idx="11"/>
          </p:nvPr>
        </p:nvSpPr>
        <p:spPr/>
        <p:txBody>
          <a:bodyPr/>
          <a:lstStyle>
            <a:lvl1pPr>
              <a:defRPr/>
            </a:lvl1pPr>
          </a:lstStyle>
          <a:p>
            <a:endParaRPr lang="de-DE" altLang="de-DE" dirty="0"/>
          </a:p>
        </p:txBody>
      </p:sp>
      <p:sp>
        <p:nvSpPr>
          <p:cNvPr id="6" name="Foliennummernplatzhalter 5"/>
          <p:cNvSpPr>
            <a:spLocks noGrp="1"/>
          </p:cNvSpPr>
          <p:nvPr>
            <p:ph type="sldNum" sz="quarter" idx="12"/>
          </p:nvPr>
        </p:nvSpPr>
        <p:spPr/>
        <p:txBody>
          <a:bodyPr/>
          <a:lstStyle>
            <a:lvl1pPr>
              <a:defRPr/>
            </a:lvl1pPr>
          </a:lstStyle>
          <a:p>
            <a:fld id="{E7CEF3A0-00A1-41F9-8D04-0920D4A15E2C}" type="slidenum">
              <a:rPr lang="de-DE" altLang="de-DE"/>
              <a:pPr/>
              <a:t>‹Nr.›</a:t>
            </a:fld>
            <a:endParaRPr lang="de-DE" altLang="de-DE" dirty="0"/>
          </a:p>
        </p:txBody>
      </p:sp>
    </p:spTree>
    <p:extLst>
      <p:ext uri="{BB962C8B-B14F-4D97-AF65-F5344CB8AC3E}">
        <p14:creationId xmlns:p14="http://schemas.microsoft.com/office/powerpoint/2010/main" val="410698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85800" y="1981200"/>
            <a:ext cx="3810000" cy="4114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endParaRPr lang="de-DE" altLang="de-DE" dirty="0"/>
          </a:p>
        </p:txBody>
      </p:sp>
      <p:sp>
        <p:nvSpPr>
          <p:cNvPr id="6" name="Fußzeilenplatzhalter 5"/>
          <p:cNvSpPr>
            <a:spLocks noGrp="1"/>
          </p:cNvSpPr>
          <p:nvPr>
            <p:ph type="ftr" sz="quarter" idx="11"/>
          </p:nvPr>
        </p:nvSpPr>
        <p:spPr/>
        <p:txBody>
          <a:bodyPr/>
          <a:lstStyle>
            <a:lvl1pPr>
              <a:defRPr/>
            </a:lvl1pPr>
          </a:lstStyle>
          <a:p>
            <a:endParaRPr lang="de-DE" altLang="de-DE" dirty="0"/>
          </a:p>
        </p:txBody>
      </p:sp>
      <p:sp>
        <p:nvSpPr>
          <p:cNvPr id="7" name="Foliennummernplatzhalter 6"/>
          <p:cNvSpPr>
            <a:spLocks noGrp="1"/>
          </p:cNvSpPr>
          <p:nvPr>
            <p:ph type="sldNum" sz="quarter" idx="12"/>
          </p:nvPr>
        </p:nvSpPr>
        <p:spPr/>
        <p:txBody>
          <a:bodyPr/>
          <a:lstStyle>
            <a:lvl1pPr>
              <a:defRPr/>
            </a:lvl1pPr>
          </a:lstStyle>
          <a:p>
            <a:fld id="{B22C5E2E-7FA3-4701-A4CE-5491378E23AE}" type="slidenum">
              <a:rPr lang="de-DE" altLang="de-DE"/>
              <a:pPr/>
              <a:t>‹Nr.›</a:t>
            </a:fld>
            <a:endParaRPr lang="de-DE" altLang="de-DE" dirty="0"/>
          </a:p>
        </p:txBody>
      </p:sp>
    </p:spTree>
    <p:extLst>
      <p:ext uri="{BB962C8B-B14F-4D97-AF65-F5344CB8AC3E}">
        <p14:creationId xmlns:p14="http://schemas.microsoft.com/office/powerpoint/2010/main" val="169676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endParaRPr lang="de-DE" altLang="de-DE" dirty="0"/>
          </a:p>
        </p:txBody>
      </p:sp>
      <p:sp>
        <p:nvSpPr>
          <p:cNvPr id="8" name="Fußzeilenplatzhalter 7"/>
          <p:cNvSpPr>
            <a:spLocks noGrp="1"/>
          </p:cNvSpPr>
          <p:nvPr>
            <p:ph type="ftr" sz="quarter" idx="11"/>
          </p:nvPr>
        </p:nvSpPr>
        <p:spPr/>
        <p:txBody>
          <a:bodyPr/>
          <a:lstStyle>
            <a:lvl1pPr>
              <a:defRPr/>
            </a:lvl1pPr>
          </a:lstStyle>
          <a:p>
            <a:endParaRPr lang="de-DE" altLang="de-DE" dirty="0"/>
          </a:p>
        </p:txBody>
      </p:sp>
      <p:sp>
        <p:nvSpPr>
          <p:cNvPr id="9" name="Foliennummernplatzhalter 8"/>
          <p:cNvSpPr>
            <a:spLocks noGrp="1"/>
          </p:cNvSpPr>
          <p:nvPr>
            <p:ph type="sldNum" sz="quarter" idx="12"/>
          </p:nvPr>
        </p:nvSpPr>
        <p:spPr/>
        <p:txBody>
          <a:bodyPr/>
          <a:lstStyle>
            <a:lvl1pPr>
              <a:defRPr/>
            </a:lvl1pPr>
          </a:lstStyle>
          <a:p>
            <a:fld id="{AC0C1303-CB4B-4701-B7F2-C94907C25825}" type="slidenum">
              <a:rPr lang="de-DE" altLang="de-DE"/>
              <a:pPr/>
              <a:t>‹Nr.›</a:t>
            </a:fld>
            <a:endParaRPr lang="de-DE" altLang="de-DE" dirty="0"/>
          </a:p>
        </p:txBody>
      </p:sp>
    </p:spTree>
    <p:extLst>
      <p:ext uri="{BB962C8B-B14F-4D97-AF65-F5344CB8AC3E}">
        <p14:creationId xmlns:p14="http://schemas.microsoft.com/office/powerpoint/2010/main" val="264455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lvl1pPr>
              <a:defRPr/>
            </a:lvl1pPr>
          </a:lstStyle>
          <a:p>
            <a:endParaRPr lang="de-DE" altLang="de-DE" dirty="0"/>
          </a:p>
        </p:txBody>
      </p:sp>
      <p:sp>
        <p:nvSpPr>
          <p:cNvPr id="4" name="Fußzeilenplatzhalter 3"/>
          <p:cNvSpPr>
            <a:spLocks noGrp="1"/>
          </p:cNvSpPr>
          <p:nvPr>
            <p:ph type="ftr" sz="quarter" idx="11"/>
          </p:nvPr>
        </p:nvSpPr>
        <p:spPr/>
        <p:txBody>
          <a:bodyPr/>
          <a:lstStyle>
            <a:lvl1pPr>
              <a:defRPr/>
            </a:lvl1pPr>
          </a:lstStyle>
          <a:p>
            <a:endParaRPr lang="de-DE" altLang="de-DE" dirty="0"/>
          </a:p>
        </p:txBody>
      </p:sp>
      <p:sp>
        <p:nvSpPr>
          <p:cNvPr id="5" name="Foliennummernplatzhalter 4"/>
          <p:cNvSpPr>
            <a:spLocks noGrp="1"/>
          </p:cNvSpPr>
          <p:nvPr>
            <p:ph type="sldNum" sz="quarter" idx="12"/>
          </p:nvPr>
        </p:nvSpPr>
        <p:spPr/>
        <p:txBody>
          <a:bodyPr/>
          <a:lstStyle>
            <a:lvl1pPr>
              <a:defRPr/>
            </a:lvl1pPr>
          </a:lstStyle>
          <a:p>
            <a:fld id="{B8AB6EAC-8935-497F-A481-4968896D4B71}" type="slidenum">
              <a:rPr lang="de-DE" altLang="de-DE"/>
              <a:pPr/>
              <a:t>‹Nr.›</a:t>
            </a:fld>
            <a:endParaRPr lang="de-DE" altLang="de-DE" dirty="0"/>
          </a:p>
        </p:txBody>
      </p:sp>
    </p:spTree>
    <p:extLst>
      <p:ext uri="{BB962C8B-B14F-4D97-AF65-F5344CB8AC3E}">
        <p14:creationId xmlns:p14="http://schemas.microsoft.com/office/powerpoint/2010/main" val="399897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endParaRPr lang="de-DE" altLang="de-DE" dirty="0"/>
          </a:p>
        </p:txBody>
      </p:sp>
      <p:sp>
        <p:nvSpPr>
          <p:cNvPr id="3" name="Fußzeilenplatzhalter 2"/>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de-DE" altLang="de-DE" dirty="0"/>
          </a:p>
        </p:txBody>
      </p:sp>
      <p:sp>
        <p:nvSpPr>
          <p:cNvPr id="4" name="Foliennummernplatzhalter 3"/>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F5E301F6-999A-41A5-AD4F-B9FBDDA84DD1}" type="slidenum">
              <a:rPr lang="de-DE" altLang="de-DE" smtClean="0"/>
              <a:pPr/>
              <a:t>‹Nr.›</a:t>
            </a:fld>
            <a:endParaRPr lang="de-DE" altLang="de-DE" dirty="0"/>
          </a:p>
        </p:txBody>
      </p:sp>
    </p:spTree>
    <p:extLst>
      <p:ext uri="{BB962C8B-B14F-4D97-AF65-F5344CB8AC3E}">
        <p14:creationId xmlns:p14="http://schemas.microsoft.com/office/powerpoint/2010/main" val="22261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0238" y="457200"/>
            <a:ext cx="2949575" cy="1600200"/>
          </a:xfrm>
        </p:spPr>
        <p:txBody>
          <a:bodyPr anchor="b"/>
          <a:lstStyle>
            <a:lvl1pPr>
              <a:defRPr sz="3200">
                <a:latin typeface="Calibri" panose="020F0502020204030204" pitchFamily="34" charset="0"/>
                <a:cs typeface="Calibri" panose="020F0502020204030204" pitchFamily="34" charset="0"/>
              </a:defRPr>
            </a:lvl1pPr>
          </a:lstStyle>
          <a:p>
            <a:r>
              <a:rPr lang="en-US" noProof="0"/>
              <a:t>Titelmasterformat durch Klicken bearbeiten</a:t>
            </a:r>
          </a:p>
        </p:txBody>
      </p:sp>
      <p:sp>
        <p:nvSpPr>
          <p:cNvPr id="3" name="Inhaltsplatzhalter 2"/>
          <p:cNvSpPr>
            <a:spLocks noGrp="1"/>
          </p:cNvSpPr>
          <p:nvPr>
            <p:ph idx="1" hasCustomPrompt="1"/>
          </p:nvPr>
        </p:nvSpPr>
        <p:spPr>
          <a:xfrm>
            <a:off x="3887788" y="987425"/>
            <a:ext cx="462915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noProof="0"/>
              <a:t>Formatvorlagen des Textmasters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4" name="Textplatzhalter 3"/>
          <p:cNvSpPr>
            <a:spLocks noGrp="1"/>
          </p:cNvSpPr>
          <p:nvPr>
            <p:ph type="body" sz="half" idx="2" hasCustomPrompt="1"/>
          </p:nvPr>
        </p:nvSpPr>
        <p:spPr>
          <a:xfrm>
            <a:off x="630238" y="2057400"/>
            <a:ext cx="2949575"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Formatvorlagen des Textmasters bearbeiten</a:t>
            </a:r>
          </a:p>
        </p:txBody>
      </p:sp>
      <p:sp>
        <p:nvSpPr>
          <p:cNvPr id="5" name="Datumsplatzhalter 4"/>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endParaRPr lang="en-US" altLang="de-DE" noProof="0" dirty="0"/>
          </a:p>
        </p:txBody>
      </p:sp>
      <p:sp>
        <p:nvSpPr>
          <p:cNvPr id="6" name="Fußzeilenplatzhalter 5"/>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ltLang="de-DE" noProof="0" dirty="0"/>
          </a:p>
        </p:txBody>
      </p:sp>
      <p:sp>
        <p:nvSpPr>
          <p:cNvPr id="7" name="Foliennummernplatzhalter 6"/>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C8A395F7-5958-4361-B035-1F9164A8C879}" type="slidenum">
              <a:rPr lang="en-US" altLang="de-DE" noProof="0" smtClean="0"/>
              <a:pPr/>
              <a:t>‹Nr.›</a:t>
            </a:fld>
            <a:endParaRPr lang="en-US" altLang="de-DE" noProof="0" dirty="0"/>
          </a:p>
        </p:txBody>
      </p:sp>
    </p:spTree>
    <p:extLst>
      <p:ext uri="{BB962C8B-B14F-4D97-AF65-F5344CB8AC3E}">
        <p14:creationId xmlns:p14="http://schemas.microsoft.com/office/powerpoint/2010/main" val="225390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lvl1pPr>
              <a:defRPr/>
            </a:lvl1pPr>
          </a:lstStyle>
          <a:p>
            <a:endParaRPr lang="de-DE" altLang="de-DE" dirty="0"/>
          </a:p>
        </p:txBody>
      </p:sp>
      <p:sp>
        <p:nvSpPr>
          <p:cNvPr id="6" name="Fußzeilenplatzhalter 5"/>
          <p:cNvSpPr>
            <a:spLocks noGrp="1"/>
          </p:cNvSpPr>
          <p:nvPr>
            <p:ph type="ftr" sz="quarter" idx="11"/>
          </p:nvPr>
        </p:nvSpPr>
        <p:spPr/>
        <p:txBody>
          <a:bodyPr/>
          <a:lstStyle>
            <a:lvl1pPr>
              <a:defRPr/>
            </a:lvl1pPr>
          </a:lstStyle>
          <a:p>
            <a:endParaRPr lang="de-DE" altLang="de-DE" dirty="0"/>
          </a:p>
        </p:txBody>
      </p:sp>
      <p:sp>
        <p:nvSpPr>
          <p:cNvPr id="7" name="Foliennummernplatzhalter 6"/>
          <p:cNvSpPr>
            <a:spLocks noGrp="1"/>
          </p:cNvSpPr>
          <p:nvPr>
            <p:ph type="sldNum" sz="quarter" idx="12"/>
          </p:nvPr>
        </p:nvSpPr>
        <p:spPr/>
        <p:txBody>
          <a:bodyPr/>
          <a:lstStyle>
            <a:lvl1pPr>
              <a:defRPr/>
            </a:lvl1pPr>
          </a:lstStyle>
          <a:p>
            <a:fld id="{92AB3FFF-27C6-45EE-A238-77A887AE5F22}" type="slidenum">
              <a:rPr lang="de-DE" altLang="de-DE"/>
              <a:pPr/>
              <a:t>‹Nr.›</a:t>
            </a:fld>
            <a:endParaRPr lang="de-DE" altLang="de-DE" dirty="0"/>
          </a:p>
        </p:txBody>
      </p:sp>
    </p:spTree>
    <p:extLst>
      <p:ext uri="{BB962C8B-B14F-4D97-AF65-F5344CB8AC3E}">
        <p14:creationId xmlns:p14="http://schemas.microsoft.com/office/powerpoint/2010/main" val="60936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noProof="0"/>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noProof="0"/>
              <a:t>Klicken Sie, um die Formate des Vorlagentextes zu bearbeiten  </a:t>
            </a:r>
          </a:p>
          <a:p>
            <a:pPr lvl="1"/>
            <a:r>
              <a:rPr lang="en-US" altLang="de-DE" noProof="0"/>
              <a:t>Zweite Ebene</a:t>
            </a:r>
          </a:p>
          <a:p>
            <a:pPr lvl="2"/>
            <a:r>
              <a:rPr lang="en-US" altLang="de-DE" noProof="0"/>
              <a:t>Dritte Ebene</a:t>
            </a:r>
          </a:p>
          <a:p>
            <a:pPr lvl="3"/>
            <a:r>
              <a:rPr lang="en-US" altLang="de-DE" noProof="0"/>
              <a:t>Vierte Ebene</a:t>
            </a:r>
          </a:p>
          <a:p>
            <a:pPr lvl="4"/>
            <a:r>
              <a:rPr lang="en-US" altLang="de-DE" noProof="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cs typeface="Calibri" panose="020F0502020204030204" pitchFamily="34" charset="0"/>
              </a:defRPr>
            </a:lvl1pPr>
          </a:lstStyle>
          <a:p>
            <a:endParaRPr lang="en-US" altLang="de-DE" noProof="0"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cs typeface="Calibri" panose="020F0502020204030204" pitchFamily="34" charset="0"/>
              </a:defRPr>
            </a:lvl1pPr>
          </a:lstStyle>
          <a:p>
            <a:endParaRPr lang="en-US" altLang="de-DE" noProof="0"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cs typeface="Calibri" panose="020F0502020204030204" pitchFamily="34" charset="0"/>
              </a:defRPr>
            </a:lvl1pPr>
          </a:lstStyle>
          <a:p>
            <a:fld id="{6D55F8A0-D6E7-4CA7-9D98-CC2DABB1C9E1}" type="slidenum">
              <a:rPr lang="en-US" altLang="de-DE" noProof="0" smtClean="0"/>
              <a:pPr/>
              <a:t>‹Nr.›</a:t>
            </a:fld>
            <a:endParaRPr lang="en-US" altLang="de-DE" noProof="0" dirty="0"/>
          </a:p>
        </p:txBody>
      </p:sp>
      <p:sp>
        <p:nvSpPr>
          <p:cNvPr id="1031" name="Text Box 7"/>
          <p:cNvSpPr txBox="1">
            <a:spLocks noChangeArrowheads="1"/>
          </p:cNvSpPr>
          <p:nvPr userDrawn="1"/>
        </p:nvSpPr>
        <p:spPr bwMode="auto">
          <a:xfrm>
            <a:off x="533400" y="6461125"/>
            <a:ext cx="8001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de-DE" noProof="0" dirty="0">
                <a:solidFill>
                  <a:srgbClr val="FFA500"/>
                </a:solidFill>
                <a:latin typeface="Calibri" panose="020F0502020204030204" pitchFamily="34" charset="0"/>
                <a:cs typeface="Calibri" panose="020F0502020204030204" pitchFamily="34" charset="0"/>
              </a:rPr>
              <a:t>net:</a:t>
            </a:r>
            <a:r>
              <a:rPr lang="en-US" altLang="de-DE" noProof="0" dirty="0">
                <a:solidFill>
                  <a:srgbClr val="000040"/>
                </a:solidFill>
                <a:latin typeface="Calibri" panose="020F0502020204030204" pitchFamily="34" charset="0"/>
                <a:cs typeface="Calibri" panose="020F0502020204030204" pitchFamily="34" charset="0"/>
              </a:rPr>
              <a:t> www.itcolos.com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1" fontAlgn="base" hangingPunct="1">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video" Target="https://www.youtube.com/embed/_pILDol6X-Q" TargetMode="External"/><Relationship Id="rId7" Type="http://schemas.openxmlformats.org/officeDocument/2006/relationships/image" Target="../media/image11.jpeg"/><Relationship Id="rId12" Type="http://schemas.openxmlformats.org/officeDocument/2006/relationships/hyperlink" Target="https://www.youtube.com/watch?v=IS8T71kUgWo" TargetMode="External"/><Relationship Id="rId2" Type="http://schemas.openxmlformats.org/officeDocument/2006/relationships/video" Target="https://www.youtube.com/embed/IS8T71kUgWo" TargetMode="External"/><Relationship Id="rId1" Type="http://schemas.openxmlformats.org/officeDocument/2006/relationships/video" Target="https://www.youtube.com/embed/TBF7EE2xnN4" TargetMode="External"/><Relationship Id="rId6" Type="http://schemas.openxmlformats.org/officeDocument/2006/relationships/image" Target="../media/image1.jpg"/><Relationship Id="rId11" Type="http://schemas.openxmlformats.org/officeDocument/2006/relationships/hyperlink" Target="https://www.youtube.com/watch?v=TBF7EE2xnN4" TargetMode="External"/><Relationship Id="rId5" Type="http://schemas.openxmlformats.org/officeDocument/2006/relationships/notesSlide" Target="../notesSlides/notesSlide13.xml"/><Relationship Id="rId10" Type="http://schemas.openxmlformats.org/officeDocument/2006/relationships/hyperlink" Target="https://www.youtube.com/watch?v=_pILDol6X-Q" TargetMode="External"/><Relationship Id="rId4" Type="http://schemas.openxmlformats.org/officeDocument/2006/relationships/slideLayout" Target="../slideLayouts/slideLayout7.xml"/><Relationship Id="rId9"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talkinglogistics.com/2015/12/21/one-more-prediction-for-2016-blockchain-technology-will-make-its-debut-in-supply-chain-management/"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www.newsbtc.com/2018/01/14/blockchain-technology-is-changing-the-logistics-industry/" TargetMode="External"/><Relationship Id="rId4" Type="http://schemas.openxmlformats.org/officeDocument/2006/relationships/hyperlink" Target="https://www.provenance.org/whitepap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talkinglogistics.com/2015/12/21/one-more-prediction-for-2016-blockchain-technology-will-make-its-debut-in-supply-chain-management/"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www.newsbtc.com/2018/01/14/blockchain-technology-is-changing-the-logistics-industry/" TargetMode="External"/><Relationship Id="rId5" Type="http://schemas.openxmlformats.org/officeDocument/2006/relationships/hyperlink" Target="http://spendmatters.com/2015/11/09/why-bitcoins-blockchain-technology-could-revolutionize-supply-chain-transparency/" TargetMode="External"/><Relationship Id="rId4" Type="http://schemas.openxmlformats.org/officeDocument/2006/relationships/hyperlink" Target="https://www.forbes.com/sites/jonathanchester/2016/01/11/why-innovative-companies-are-using-the-blockchain/#c27b2542d93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www.newsbtc.com/2018/01/14/blockchain-technology-is-changing-the-logistics-industry/"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17.xml"/><Relationship Id="rId7" Type="http://schemas.openxmlformats.org/officeDocument/2006/relationships/hyperlink" Target="https://www.newsbtc.com/2018/01/14/blockchain-technology-is-changing-the-logistics-industry/" TargetMode="External"/><Relationship Id="rId2" Type="http://schemas.openxmlformats.org/officeDocument/2006/relationships/slideLayout" Target="../slideLayouts/slideLayout7.xml"/><Relationship Id="rId1" Type="http://schemas.openxmlformats.org/officeDocument/2006/relationships/video" Target="https://www.youtube.com/embed/ILkWFzdfpwY" TargetMode="External"/><Relationship Id="rId6" Type="http://schemas.openxmlformats.org/officeDocument/2006/relationships/hyperlink" Target="https://www.youtube.com/watch?v=MZkY9HNCiM0" TargetMode="External"/><Relationship Id="rId5" Type="http://schemas.openxmlformats.org/officeDocument/2006/relationships/hyperlink" Target="https://www.youtube.com/watch?v=ILkWFzdfpwY" TargetMode="Externa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hyperlink" Target="https://www.newsbtc.com/2018/01/14/blockchain-technology-is-changing-the-logistics-industry/"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hyperlink" Target="https://www.linkedin.com/pulse/digitization-vs-digitalization-digital-transformation-bpm"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mckinsey.com/business-functions/digital-mckinsey/our-insights/accelerating-the-digitization-of-business-process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mckinsey.com/business-functions/digital-mckinsey/our-insights/accelerating-the-digitization-of-business-process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2" name="Rechteck 1">
            <a:extLst>
              <a:ext uri="{FF2B5EF4-FFF2-40B4-BE49-F238E27FC236}">
                <a16:creationId xmlns:a16="http://schemas.microsoft.com/office/drawing/2014/main" id="{E130878F-6958-44EC-9271-B9D3899B4B54}"/>
              </a:ext>
            </a:extLst>
          </p:cNvPr>
          <p:cNvSpPr/>
          <p:nvPr/>
        </p:nvSpPr>
        <p:spPr>
          <a:xfrm>
            <a:off x="359532" y="2274838"/>
            <a:ext cx="8424936" cy="2308324"/>
          </a:xfrm>
          <a:prstGeom prst="rect">
            <a:avLst/>
          </a:prstGeom>
        </p:spPr>
        <p:txBody>
          <a:bodyPr wrap="square">
            <a:spAutoFit/>
          </a:bodyPr>
          <a:lstStyle/>
          <a:p>
            <a:pPr algn="ctr"/>
            <a:r>
              <a:rPr lang="en-US" sz="4800" dirty="0">
                <a:cs typeface="Arial" panose="020B0604020202020204" pitchFamily="34" charset="0"/>
              </a:rPr>
              <a:t>How binary is our Future? - The Transformation of Man and Machine</a:t>
            </a:r>
            <a:r>
              <a:rPr lang="en-US" dirty="0">
                <a:cs typeface="Arial" panose="020B0604020202020204" pitchFamily="34" charset="0"/>
              </a:rPr>
              <a:t>.</a:t>
            </a:r>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2" name="Rechteck 1">
            <a:extLst>
              <a:ext uri="{FF2B5EF4-FFF2-40B4-BE49-F238E27FC236}">
                <a16:creationId xmlns:a16="http://schemas.microsoft.com/office/drawing/2014/main" id="{E130878F-6958-44EC-9271-B9D3899B4B54}"/>
              </a:ext>
            </a:extLst>
          </p:cNvPr>
          <p:cNvSpPr/>
          <p:nvPr/>
        </p:nvSpPr>
        <p:spPr>
          <a:xfrm>
            <a:off x="359530" y="256292"/>
            <a:ext cx="8424936" cy="584775"/>
          </a:xfrm>
          <a:prstGeom prst="rect">
            <a:avLst/>
          </a:prstGeom>
        </p:spPr>
        <p:txBody>
          <a:bodyPr wrap="square">
            <a:spAutoFit/>
          </a:bodyPr>
          <a:lstStyle/>
          <a:p>
            <a:r>
              <a:rPr lang="en-US" sz="3200" dirty="0">
                <a:cs typeface="Arial" panose="020B0604020202020204" pitchFamily="34" charset="0"/>
              </a:rPr>
              <a:t>Digitalization – with ERP, e.g. SAP</a:t>
            </a:r>
          </a:p>
        </p:txBody>
      </p:sp>
      <p:pic>
        <p:nvPicPr>
          <p:cNvPr id="6" name="Inhaltsplatzhalter 3">
            <a:extLst>
              <a:ext uri="{FF2B5EF4-FFF2-40B4-BE49-F238E27FC236}">
                <a16:creationId xmlns:a16="http://schemas.microsoft.com/office/drawing/2014/main" id="{640A3E4A-D7F2-47B2-ACE7-F53A1DA62C3E}"/>
              </a:ext>
            </a:extLst>
          </p:cNvPr>
          <p:cNvPicPr>
            <a:picLocks noChangeAspect="1"/>
          </p:cNvPicPr>
          <p:nvPr/>
        </p:nvPicPr>
        <p:blipFill>
          <a:blip r:embed="rId4"/>
          <a:stretch>
            <a:fillRect/>
          </a:stretch>
        </p:blipFill>
        <p:spPr>
          <a:xfrm>
            <a:off x="1642883" y="1035755"/>
            <a:ext cx="5558971" cy="4114800"/>
          </a:xfrm>
          <a:prstGeom prst="rect">
            <a:avLst/>
          </a:prstGeom>
        </p:spPr>
      </p:pic>
      <p:pic>
        <p:nvPicPr>
          <p:cNvPr id="7" name="Grafik 6">
            <a:extLst>
              <a:ext uri="{FF2B5EF4-FFF2-40B4-BE49-F238E27FC236}">
                <a16:creationId xmlns:a16="http://schemas.microsoft.com/office/drawing/2014/main" id="{C36F2460-BF76-49FE-9BF0-C69E17DF7B57}"/>
              </a:ext>
            </a:extLst>
          </p:cNvPr>
          <p:cNvPicPr>
            <a:picLocks noChangeAspect="1"/>
          </p:cNvPicPr>
          <p:nvPr/>
        </p:nvPicPr>
        <p:blipFill>
          <a:blip r:embed="rId5"/>
          <a:stretch>
            <a:fillRect/>
          </a:stretch>
        </p:blipFill>
        <p:spPr>
          <a:xfrm>
            <a:off x="1376360" y="5114925"/>
            <a:ext cx="6391275" cy="1209675"/>
          </a:xfrm>
          <a:prstGeom prst="rect">
            <a:avLst/>
          </a:prstGeom>
        </p:spPr>
      </p:pic>
    </p:spTree>
    <p:extLst>
      <p:ext uri="{BB962C8B-B14F-4D97-AF65-F5344CB8AC3E}">
        <p14:creationId xmlns:p14="http://schemas.microsoft.com/office/powerpoint/2010/main" val="3800408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2" name="Rechteck 1">
            <a:extLst>
              <a:ext uri="{FF2B5EF4-FFF2-40B4-BE49-F238E27FC236}">
                <a16:creationId xmlns:a16="http://schemas.microsoft.com/office/drawing/2014/main" id="{E130878F-6958-44EC-9271-B9D3899B4B54}"/>
              </a:ext>
            </a:extLst>
          </p:cNvPr>
          <p:cNvSpPr/>
          <p:nvPr/>
        </p:nvSpPr>
        <p:spPr>
          <a:xfrm>
            <a:off x="359530" y="256292"/>
            <a:ext cx="8424936" cy="584775"/>
          </a:xfrm>
          <a:prstGeom prst="rect">
            <a:avLst/>
          </a:prstGeom>
        </p:spPr>
        <p:txBody>
          <a:bodyPr wrap="square">
            <a:spAutoFit/>
          </a:bodyPr>
          <a:lstStyle/>
          <a:p>
            <a:r>
              <a:rPr lang="en-US" sz="3200" dirty="0">
                <a:cs typeface="Arial" panose="020B0604020202020204" pitchFamily="34" charset="0"/>
              </a:rPr>
              <a:t>Digitalization</a:t>
            </a:r>
          </a:p>
        </p:txBody>
      </p:sp>
      <p:pic>
        <p:nvPicPr>
          <p:cNvPr id="8" name="Grafik 7">
            <a:extLst>
              <a:ext uri="{FF2B5EF4-FFF2-40B4-BE49-F238E27FC236}">
                <a16:creationId xmlns:a16="http://schemas.microsoft.com/office/drawing/2014/main" id="{0507AA13-BD0B-4CF7-9874-3B848111F786}"/>
              </a:ext>
            </a:extLst>
          </p:cNvPr>
          <p:cNvPicPr>
            <a:picLocks noChangeAspect="1"/>
          </p:cNvPicPr>
          <p:nvPr/>
        </p:nvPicPr>
        <p:blipFill>
          <a:blip r:embed="rId4"/>
          <a:stretch>
            <a:fillRect/>
          </a:stretch>
        </p:blipFill>
        <p:spPr>
          <a:xfrm>
            <a:off x="6414561" y="2580184"/>
            <a:ext cx="1643470" cy="1848904"/>
          </a:xfrm>
          <a:prstGeom prst="rect">
            <a:avLst/>
          </a:prstGeom>
        </p:spPr>
      </p:pic>
      <p:pic>
        <p:nvPicPr>
          <p:cNvPr id="9" name="Grafik 8">
            <a:extLst>
              <a:ext uri="{FF2B5EF4-FFF2-40B4-BE49-F238E27FC236}">
                <a16:creationId xmlns:a16="http://schemas.microsoft.com/office/drawing/2014/main" id="{F2D53298-8F37-4814-AFDA-3F7AC2D396F2}"/>
              </a:ext>
            </a:extLst>
          </p:cNvPr>
          <p:cNvPicPr>
            <a:picLocks noChangeAspect="1"/>
          </p:cNvPicPr>
          <p:nvPr/>
        </p:nvPicPr>
        <p:blipFill>
          <a:blip r:embed="rId5"/>
          <a:stretch>
            <a:fillRect/>
          </a:stretch>
        </p:blipFill>
        <p:spPr>
          <a:xfrm>
            <a:off x="3347864" y="1019849"/>
            <a:ext cx="1579730" cy="2074997"/>
          </a:xfrm>
          <a:prstGeom prst="rect">
            <a:avLst/>
          </a:prstGeom>
        </p:spPr>
      </p:pic>
      <p:pic>
        <p:nvPicPr>
          <p:cNvPr id="10" name="Grafik 9">
            <a:extLst>
              <a:ext uri="{FF2B5EF4-FFF2-40B4-BE49-F238E27FC236}">
                <a16:creationId xmlns:a16="http://schemas.microsoft.com/office/drawing/2014/main" id="{ED21784B-566E-445B-A63A-44418EC8FEE0}"/>
              </a:ext>
            </a:extLst>
          </p:cNvPr>
          <p:cNvPicPr>
            <a:picLocks noChangeAspect="1"/>
          </p:cNvPicPr>
          <p:nvPr/>
        </p:nvPicPr>
        <p:blipFill>
          <a:blip r:embed="rId6"/>
          <a:stretch>
            <a:fillRect/>
          </a:stretch>
        </p:blipFill>
        <p:spPr>
          <a:xfrm>
            <a:off x="539552" y="2348880"/>
            <a:ext cx="1734806" cy="2160240"/>
          </a:xfrm>
          <a:prstGeom prst="rect">
            <a:avLst/>
          </a:prstGeom>
        </p:spPr>
      </p:pic>
      <p:pic>
        <p:nvPicPr>
          <p:cNvPr id="11" name="Grafik 10">
            <a:extLst>
              <a:ext uri="{FF2B5EF4-FFF2-40B4-BE49-F238E27FC236}">
                <a16:creationId xmlns:a16="http://schemas.microsoft.com/office/drawing/2014/main" id="{48CA5EB5-5C8C-4FF7-A4FB-9E19923A7814}"/>
              </a:ext>
            </a:extLst>
          </p:cNvPr>
          <p:cNvPicPr>
            <a:picLocks noChangeAspect="1"/>
          </p:cNvPicPr>
          <p:nvPr/>
        </p:nvPicPr>
        <p:blipFill>
          <a:blip r:embed="rId7"/>
          <a:stretch>
            <a:fillRect/>
          </a:stretch>
        </p:blipFill>
        <p:spPr>
          <a:xfrm>
            <a:off x="3347864" y="3672225"/>
            <a:ext cx="1643471" cy="2074996"/>
          </a:xfrm>
          <a:prstGeom prst="rect">
            <a:avLst/>
          </a:prstGeom>
        </p:spPr>
      </p:pic>
    </p:spTree>
    <p:extLst>
      <p:ext uri="{BB962C8B-B14F-4D97-AF65-F5344CB8AC3E}">
        <p14:creationId xmlns:p14="http://schemas.microsoft.com/office/powerpoint/2010/main" val="48567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8"/>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1"/>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2"/>
          <p:cNvSpPr txBox="1">
            <a:spLocks noChangeArrowheads="1"/>
          </p:cNvSpPr>
          <p:nvPr/>
        </p:nvSpPr>
        <p:spPr bwMode="gray">
          <a:xfrm>
            <a:off x="697155" y="2486913"/>
            <a:ext cx="638662" cy="1385955"/>
          </a:xfrm>
          <a:prstGeom prst="rect">
            <a:avLst/>
          </a:prstGeom>
          <a:noFill/>
          <a:ln w="9525" algn="ctr">
            <a:noFill/>
            <a:miter lim="800000"/>
            <a:headEnd/>
            <a:tailEnd/>
          </a:ln>
        </p:spPr>
        <p:txBody>
          <a:bodyPr wrap="square" lIns="67467" tIns="35083" rIns="67467" bIns="35083">
            <a:spAutoFit/>
          </a:bodyPr>
          <a:lstStyle>
            <a:defPPr>
              <a:defRPr lang="de-DE"/>
            </a:defPPr>
            <a:lvl1pPr algn="ctr">
              <a:spcBef>
                <a:spcPct val="0"/>
              </a:spcBef>
              <a:buClr>
                <a:schemeClr val="accent1"/>
              </a:buClr>
              <a:buSzPct val="80000"/>
              <a:tabLst>
                <a:tab pos="430901" algn="l"/>
              </a:tabLst>
              <a:defRPr sz="11398">
                <a:solidFill>
                  <a:srgbClr val="F0AB00"/>
                </a:solidFill>
                <a:latin typeface="BentonSans Bold" panose="02000803000000020004" pitchFamily="2" charset="0"/>
              </a:defRPr>
            </a:lvl1pPr>
          </a:lstStyle>
          <a:p>
            <a:r>
              <a:rPr lang="en-US" sz="8546" dirty="0">
                <a:solidFill>
                  <a:schemeClr val="bg1">
                    <a:lumMod val="75000"/>
                  </a:schemeClr>
                </a:solidFill>
              </a:rPr>
              <a:t>1</a:t>
            </a:r>
          </a:p>
        </p:txBody>
      </p:sp>
      <p:sp>
        <p:nvSpPr>
          <p:cNvPr id="38" name="TextBox 9"/>
          <p:cNvSpPr txBox="1">
            <a:spLocks noChangeArrowheads="1"/>
          </p:cNvSpPr>
          <p:nvPr/>
        </p:nvSpPr>
        <p:spPr bwMode="auto">
          <a:xfrm>
            <a:off x="107504" y="3735684"/>
            <a:ext cx="1851441" cy="646331"/>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Digitization &amp;</a:t>
            </a:r>
          </a:p>
          <a:p>
            <a:pPr algn="ctr"/>
            <a:r>
              <a:rPr lang="en-US" sz="1800" dirty="0">
                <a:cs typeface="Arial" panose="020B0604020202020204" pitchFamily="34" charset="0"/>
              </a:rPr>
              <a:t>Digitalization</a:t>
            </a:r>
          </a:p>
        </p:txBody>
      </p:sp>
      <p:sp>
        <p:nvSpPr>
          <p:cNvPr id="30" name="Text Box 12"/>
          <p:cNvSpPr txBox="1">
            <a:spLocks noChangeArrowheads="1"/>
          </p:cNvSpPr>
          <p:nvPr/>
        </p:nvSpPr>
        <p:spPr bwMode="gray">
          <a:xfrm>
            <a:off x="4356036" y="2486913"/>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en-US" sz="8546" dirty="0"/>
              <a:t>3</a:t>
            </a:r>
          </a:p>
        </p:txBody>
      </p:sp>
      <p:sp>
        <p:nvSpPr>
          <p:cNvPr id="36" name="Text Box 12"/>
          <p:cNvSpPr txBox="1">
            <a:spLocks noChangeArrowheads="1"/>
          </p:cNvSpPr>
          <p:nvPr/>
        </p:nvSpPr>
        <p:spPr bwMode="gray">
          <a:xfrm>
            <a:off x="2563400" y="2486913"/>
            <a:ext cx="692493"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en-US" sz="8546" dirty="0">
                <a:solidFill>
                  <a:srgbClr val="FFC000"/>
                </a:solidFill>
              </a:rPr>
              <a:t>2</a:t>
            </a:r>
          </a:p>
        </p:txBody>
      </p:sp>
      <p:sp>
        <p:nvSpPr>
          <p:cNvPr id="34" name="Text Box 12"/>
          <p:cNvSpPr txBox="1">
            <a:spLocks noChangeArrowheads="1"/>
          </p:cNvSpPr>
          <p:nvPr/>
        </p:nvSpPr>
        <p:spPr bwMode="gray">
          <a:xfrm>
            <a:off x="6053411" y="2486913"/>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it-IT" sz="8546" dirty="0"/>
              <a:t>4</a:t>
            </a:r>
          </a:p>
        </p:txBody>
      </p:sp>
      <p:sp>
        <p:nvSpPr>
          <p:cNvPr id="11" name="TextBox 9">
            <a:extLst>
              <a:ext uri="{FF2B5EF4-FFF2-40B4-BE49-F238E27FC236}">
                <a16:creationId xmlns:a16="http://schemas.microsoft.com/office/drawing/2014/main" id="{B8F63FC6-E9D2-4390-86B6-26654EB13AB1}"/>
              </a:ext>
            </a:extLst>
          </p:cNvPr>
          <p:cNvSpPr txBox="1">
            <a:spLocks noChangeArrowheads="1"/>
          </p:cNvSpPr>
          <p:nvPr/>
        </p:nvSpPr>
        <p:spPr bwMode="auto">
          <a:xfrm>
            <a:off x="1958945" y="3712577"/>
            <a:ext cx="1851441" cy="646331"/>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Machine Learning</a:t>
            </a:r>
          </a:p>
        </p:txBody>
      </p:sp>
      <p:sp>
        <p:nvSpPr>
          <p:cNvPr id="12" name="TextBox 9">
            <a:extLst>
              <a:ext uri="{FF2B5EF4-FFF2-40B4-BE49-F238E27FC236}">
                <a16:creationId xmlns:a16="http://schemas.microsoft.com/office/drawing/2014/main" id="{C065E52B-AF4C-48E1-8A6C-CA47E042D0B6}"/>
              </a:ext>
            </a:extLst>
          </p:cNvPr>
          <p:cNvSpPr txBox="1">
            <a:spLocks noChangeArrowheads="1"/>
          </p:cNvSpPr>
          <p:nvPr/>
        </p:nvSpPr>
        <p:spPr bwMode="auto">
          <a:xfrm>
            <a:off x="3776562" y="3747201"/>
            <a:ext cx="1851441" cy="369332"/>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Blockchain</a:t>
            </a:r>
          </a:p>
        </p:txBody>
      </p:sp>
      <p:sp>
        <p:nvSpPr>
          <p:cNvPr id="13" name="TextBox 9">
            <a:extLst>
              <a:ext uri="{FF2B5EF4-FFF2-40B4-BE49-F238E27FC236}">
                <a16:creationId xmlns:a16="http://schemas.microsoft.com/office/drawing/2014/main" id="{D604963B-5CD8-4D90-A779-92DF9A3658F7}"/>
              </a:ext>
            </a:extLst>
          </p:cNvPr>
          <p:cNvSpPr txBox="1">
            <a:spLocks noChangeArrowheads="1"/>
          </p:cNvSpPr>
          <p:nvPr/>
        </p:nvSpPr>
        <p:spPr bwMode="auto">
          <a:xfrm>
            <a:off x="5473937" y="3747201"/>
            <a:ext cx="1851441" cy="369332"/>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Industry 4.0</a:t>
            </a:r>
          </a:p>
        </p:txBody>
      </p:sp>
      <p:sp>
        <p:nvSpPr>
          <p:cNvPr id="14" name="Text Box 12">
            <a:extLst>
              <a:ext uri="{FF2B5EF4-FFF2-40B4-BE49-F238E27FC236}">
                <a16:creationId xmlns:a16="http://schemas.microsoft.com/office/drawing/2014/main" id="{3FD69B2B-9804-42EC-B602-7D84AD754F50}"/>
              </a:ext>
            </a:extLst>
          </p:cNvPr>
          <p:cNvSpPr txBox="1">
            <a:spLocks noChangeArrowheads="1"/>
          </p:cNvSpPr>
          <p:nvPr/>
        </p:nvSpPr>
        <p:spPr bwMode="gray">
          <a:xfrm>
            <a:off x="7620513" y="2492896"/>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it-IT" sz="8546" dirty="0"/>
              <a:t>5</a:t>
            </a:r>
          </a:p>
        </p:txBody>
      </p:sp>
      <p:sp>
        <p:nvSpPr>
          <p:cNvPr id="15" name="TextBox 9">
            <a:extLst>
              <a:ext uri="{FF2B5EF4-FFF2-40B4-BE49-F238E27FC236}">
                <a16:creationId xmlns:a16="http://schemas.microsoft.com/office/drawing/2014/main" id="{B7E57E8B-766C-409F-98AF-90558B392BF1}"/>
              </a:ext>
            </a:extLst>
          </p:cNvPr>
          <p:cNvSpPr txBox="1">
            <a:spLocks noChangeArrowheads="1"/>
          </p:cNvSpPr>
          <p:nvPr/>
        </p:nvSpPr>
        <p:spPr bwMode="auto">
          <a:xfrm>
            <a:off x="7041039" y="3753184"/>
            <a:ext cx="1851441" cy="1200329"/>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Q&amp;A</a:t>
            </a:r>
          </a:p>
          <a:p>
            <a:pPr algn="ctr"/>
            <a:endParaRPr lang="en-US" sz="1800" dirty="0">
              <a:cs typeface="Arial" panose="020B0604020202020204" pitchFamily="34" charset="0"/>
            </a:endParaRPr>
          </a:p>
          <a:p>
            <a:pPr algn="ctr"/>
            <a:r>
              <a:rPr lang="en-US" sz="1800" dirty="0">
                <a:cs typeface="Arial" panose="020B0604020202020204" pitchFamily="34" charset="0"/>
              </a:rPr>
              <a:t>Questions!</a:t>
            </a:r>
          </a:p>
          <a:p>
            <a:pPr algn="ctr"/>
            <a:r>
              <a:rPr lang="en-US" sz="1800" dirty="0">
                <a:cs typeface="Arial" panose="020B0604020202020204" pitchFamily="34" charset="0"/>
              </a:rPr>
              <a:t>Answers?</a:t>
            </a:r>
          </a:p>
        </p:txBody>
      </p:sp>
    </p:spTree>
    <p:extLst>
      <p:ext uri="{BB962C8B-B14F-4D97-AF65-F5344CB8AC3E}">
        <p14:creationId xmlns:p14="http://schemas.microsoft.com/office/powerpoint/2010/main" val="138745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2" name="Rechteck 1">
            <a:extLst>
              <a:ext uri="{FF2B5EF4-FFF2-40B4-BE49-F238E27FC236}">
                <a16:creationId xmlns:a16="http://schemas.microsoft.com/office/drawing/2014/main" id="{E130878F-6958-44EC-9271-B9D3899B4B54}"/>
              </a:ext>
            </a:extLst>
          </p:cNvPr>
          <p:cNvSpPr/>
          <p:nvPr/>
        </p:nvSpPr>
        <p:spPr>
          <a:xfrm>
            <a:off x="359530" y="256292"/>
            <a:ext cx="8424936" cy="584775"/>
          </a:xfrm>
          <a:prstGeom prst="rect">
            <a:avLst/>
          </a:prstGeom>
        </p:spPr>
        <p:txBody>
          <a:bodyPr wrap="square">
            <a:spAutoFit/>
          </a:bodyPr>
          <a:lstStyle/>
          <a:p>
            <a:r>
              <a:rPr lang="en-GB" sz="3200" dirty="0">
                <a:cs typeface="Arial" panose="020B0604020202020204" pitchFamily="34" charset="0"/>
              </a:rPr>
              <a:t>Machine</a:t>
            </a:r>
            <a:r>
              <a:rPr lang="de-DE" sz="3200" dirty="0">
                <a:cs typeface="Arial" panose="020B0604020202020204" pitchFamily="34" charset="0"/>
              </a:rPr>
              <a:t> Learning </a:t>
            </a:r>
          </a:p>
        </p:txBody>
      </p:sp>
      <p:pic>
        <p:nvPicPr>
          <p:cNvPr id="12" name="Onlinemedien 1">
            <a:hlinkClick r:id="" action="ppaction://media"/>
            <a:extLst>
              <a:ext uri="{FF2B5EF4-FFF2-40B4-BE49-F238E27FC236}">
                <a16:creationId xmlns:a16="http://schemas.microsoft.com/office/drawing/2014/main" id="{F2D5D88F-AF40-4E88-A43E-29E576204658}"/>
              </a:ext>
            </a:extLst>
          </p:cNvPr>
          <p:cNvPicPr>
            <a:picLocks noRot="1" noChangeAspect="1"/>
          </p:cNvPicPr>
          <p:nvPr>
            <a:videoFile r:link="rId1"/>
          </p:nvPr>
        </p:nvPicPr>
        <p:blipFill>
          <a:blip r:embed="rId7"/>
          <a:stretch>
            <a:fillRect/>
          </a:stretch>
        </p:blipFill>
        <p:spPr>
          <a:xfrm>
            <a:off x="3428998" y="2602460"/>
            <a:ext cx="2286000" cy="1714500"/>
          </a:xfrm>
          <a:prstGeom prst="rect">
            <a:avLst/>
          </a:prstGeom>
          <a:ln>
            <a:noFill/>
          </a:ln>
          <a:effectLst>
            <a:softEdge rad="112500"/>
          </a:effectLst>
        </p:spPr>
      </p:pic>
      <p:pic>
        <p:nvPicPr>
          <p:cNvPr id="13" name="Onlinemedien 2">
            <a:hlinkClick r:id="" action="ppaction://media"/>
            <a:extLst>
              <a:ext uri="{FF2B5EF4-FFF2-40B4-BE49-F238E27FC236}">
                <a16:creationId xmlns:a16="http://schemas.microsoft.com/office/drawing/2014/main" id="{7FC7BC18-1998-4118-866C-91FBE6A65E53}"/>
              </a:ext>
            </a:extLst>
          </p:cNvPr>
          <p:cNvPicPr>
            <a:picLocks noRot="1" noChangeAspect="1"/>
          </p:cNvPicPr>
          <p:nvPr>
            <a:videoFile r:link="rId2"/>
          </p:nvPr>
        </p:nvPicPr>
        <p:blipFill>
          <a:blip r:embed="rId8"/>
          <a:stretch>
            <a:fillRect/>
          </a:stretch>
        </p:blipFill>
        <p:spPr>
          <a:xfrm>
            <a:off x="6498466" y="4152900"/>
            <a:ext cx="2286000" cy="1714500"/>
          </a:xfrm>
          <a:prstGeom prst="rect">
            <a:avLst/>
          </a:prstGeom>
          <a:ln>
            <a:noFill/>
          </a:ln>
          <a:effectLst>
            <a:softEdge rad="112500"/>
          </a:effectLst>
        </p:spPr>
      </p:pic>
      <p:pic>
        <p:nvPicPr>
          <p:cNvPr id="14" name="Onlinemedien 3">
            <a:hlinkClick r:id="" action="ppaction://media"/>
            <a:extLst>
              <a:ext uri="{FF2B5EF4-FFF2-40B4-BE49-F238E27FC236}">
                <a16:creationId xmlns:a16="http://schemas.microsoft.com/office/drawing/2014/main" id="{4F059BF2-2462-4D76-AE26-5C60BFFBAB7F}"/>
              </a:ext>
            </a:extLst>
          </p:cNvPr>
          <p:cNvPicPr>
            <a:picLocks noRot="1" noChangeAspect="1"/>
          </p:cNvPicPr>
          <p:nvPr>
            <a:videoFile r:link="rId3"/>
          </p:nvPr>
        </p:nvPicPr>
        <p:blipFill>
          <a:blip r:embed="rId9"/>
          <a:stretch>
            <a:fillRect/>
          </a:stretch>
        </p:blipFill>
        <p:spPr>
          <a:xfrm>
            <a:off x="467544" y="1102199"/>
            <a:ext cx="2286000" cy="1714500"/>
          </a:xfrm>
          <a:prstGeom prst="rect">
            <a:avLst/>
          </a:prstGeom>
          <a:ln>
            <a:noFill/>
          </a:ln>
          <a:effectLst>
            <a:softEdge rad="112500"/>
          </a:effectLst>
        </p:spPr>
      </p:pic>
      <p:sp>
        <p:nvSpPr>
          <p:cNvPr id="4" name="Rechteck 3">
            <a:extLst>
              <a:ext uri="{FF2B5EF4-FFF2-40B4-BE49-F238E27FC236}">
                <a16:creationId xmlns:a16="http://schemas.microsoft.com/office/drawing/2014/main" id="{299669F0-64CF-44E4-8DFD-76225FC18E82}"/>
              </a:ext>
            </a:extLst>
          </p:cNvPr>
          <p:cNvSpPr/>
          <p:nvPr/>
        </p:nvSpPr>
        <p:spPr>
          <a:xfrm>
            <a:off x="-108520" y="5190155"/>
            <a:ext cx="6606986" cy="738664"/>
          </a:xfrm>
          <a:prstGeom prst="rect">
            <a:avLst/>
          </a:prstGeom>
        </p:spPr>
        <p:txBody>
          <a:bodyPr wrap="square">
            <a:spAutoFit/>
          </a:bodyPr>
          <a:lstStyle/>
          <a:p>
            <a:pPr lvl="2"/>
            <a:r>
              <a:rPr lang="en-GB" sz="1400" dirty="0">
                <a:cs typeface="Arial" panose="020B0604020202020204" pitchFamily="34" charset="0"/>
                <a:hlinkClick r:id="rId10"/>
              </a:rPr>
              <a:t>https://www.youtube.com/watch?v=_pILDol6X-Q</a:t>
            </a:r>
            <a:endParaRPr lang="en-GB" sz="1400" dirty="0">
              <a:cs typeface="Arial" panose="020B0604020202020204" pitchFamily="34" charset="0"/>
            </a:endParaRPr>
          </a:p>
          <a:p>
            <a:pPr lvl="2"/>
            <a:r>
              <a:rPr lang="en-GB" sz="1400" dirty="0">
                <a:cs typeface="Arial" panose="020B0604020202020204" pitchFamily="34" charset="0"/>
                <a:hlinkClick r:id="rId11"/>
              </a:rPr>
              <a:t>https://www.youtube.com/watch?v=TBF7EE2xnN4</a:t>
            </a:r>
            <a:r>
              <a:rPr lang="en-GB" sz="1400" dirty="0">
                <a:cs typeface="Arial" panose="020B0604020202020204" pitchFamily="34" charset="0"/>
              </a:rPr>
              <a:t> </a:t>
            </a:r>
          </a:p>
          <a:p>
            <a:pPr lvl="2"/>
            <a:r>
              <a:rPr lang="en-GB" sz="1400" dirty="0">
                <a:cs typeface="Arial" panose="020B0604020202020204" pitchFamily="34" charset="0"/>
                <a:hlinkClick r:id="rId12"/>
              </a:rPr>
              <a:t>https://www.youtube.com/watch?v=IS8T71kUgWo</a:t>
            </a:r>
            <a:r>
              <a:rPr lang="en-GB" sz="1400" dirty="0">
                <a:cs typeface="Arial" panose="020B0604020202020204" pitchFamily="34" charset="0"/>
              </a:rPr>
              <a:t> </a:t>
            </a:r>
          </a:p>
        </p:txBody>
      </p:sp>
    </p:spTree>
    <p:extLst>
      <p:ext uri="{BB962C8B-B14F-4D97-AF65-F5344CB8AC3E}">
        <p14:creationId xmlns:p14="http://schemas.microsoft.com/office/powerpoint/2010/main" val="203024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2"/>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5" fill="hold" display="0">
                  <p:stCondLst>
                    <p:cond delay="indefinite"/>
                  </p:stCondLst>
                </p:cTn>
                <p:tgtEl>
                  <p:spTgt spid="14"/>
                </p:tgtEl>
              </p:cMediaNode>
            </p:video>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4"/>
                                        </p:tgtEl>
                                      </p:cBhvr>
                                    </p:cmd>
                                  </p:childTnLst>
                                </p:cTn>
                              </p:par>
                            </p:childTnLst>
                          </p:cTn>
                        </p:par>
                      </p:childTnLst>
                    </p:cTn>
                  </p:par>
                </p:childTnLst>
              </p:cTn>
              <p:nextCondLst>
                <p:cond evt="onClick" delay="0">
                  <p:tgtEl>
                    <p:spTgt spid="14"/>
                  </p:tgtEl>
                </p:cond>
              </p:nextCondLst>
            </p:seq>
            <p:video>
              <p:cMediaNode>
                <p:cTn id="21" fill="hold" display="0">
                  <p:stCondLst>
                    <p:cond delay="indefinite"/>
                  </p:stCondLst>
                </p:cTn>
                <p:tgtEl>
                  <p:spTgt spid="12"/>
                </p:tgtEl>
              </p:cMediaNode>
            </p:video>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2"/>
                                        </p:tgtEl>
                                      </p:cBhvr>
                                    </p:cmd>
                                  </p:childTnLst>
                                </p:cTn>
                              </p:par>
                            </p:childTnLst>
                          </p:cTn>
                        </p:par>
                      </p:childTnLst>
                    </p:cTn>
                  </p:par>
                </p:childTnLst>
              </p:cTn>
              <p:nextCondLst>
                <p:cond evt="onClick" delay="0">
                  <p:tgtEl>
                    <p:spTgt spid="12"/>
                  </p:tgtEl>
                </p:cond>
              </p:nextCondLst>
            </p:seq>
            <p:video>
              <p:cMediaNode>
                <p:cTn id="27" fill="hold" display="0">
                  <p:stCondLst>
                    <p:cond delay="indefinite"/>
                  </p:stCondLst>
                </p:cTn>
                <p:tgtEl>
                  <p:spTgt spid="13"/>
                </p:tgtEl>
              </p:cMediaNode>
            </p:video>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2" name="Rechteck 1">
            <a:extLst>
              <a:ext uri="{FF2B5EF4-FFF2-40B4-BE49-F238E27FC236}">
                <a16:creationId xmlns:a16="http://schemas.microsoft.com/office/drawing/2014/main" id="{E130878F-6958-44EC-9271-B9D3899B4B54}"/>
              </a:ext>
            </a:extLst>
          </p:cNvPr>
          <p:cNvSpPr/>
          <p:nvPr/>
        </p:nvSpPr>
        <p:spPr>
          <a:xfrm>
            <a:off x="359530" y="256292"/>
            <a:ext cx="8424936" cy="584775"/>
          </a:xfrm>
          <a:prstGeom prst="rect">
            <a:avLst/>
          </a:prstGeom>
        </p:spPr>
        <p:txBody>
          <a:bodyPr wrap="square">
            <a:spAutoFit/>
          </a:bodyPr>
          <a:lstStyle/>
          <a:p>
            <a:r>
              <a:rPr lang="en-GB" sz="3200" dirty="0">
                <a:cs typeface="Arial" panose="020B0604020202020204" pitchFamily="34" charset="0"/>
              </a:rPr>
              <a:t>Machine</a:t>
            </a:r>
            <a:r>
              <a:rPr lang="de-DE" sz="3200" dirty="0">
                <a:cs typeface="Arial" panose="020B0604020202020204" pitchFamily="34" charset="0"/>
              </a:rPr>
              <a:t> Learning </a:t>
            </a:r>
          </a:p>
        </p:txBody>
      </p:sp>
      <p:sp>
        <p:nvSpPr>
          <p:cNvPr id="9" name="Inhaltsplatzhalter 2">
            <a:extLst>
              <a:ext uri="{FF2B5EF4-FFF2-40B4-BE49-F238E27FC236}">
                <a16:creationId xmlns:a16="http://schemas.microsoft.com/office/drawing/2014/main" id="{CFE15323-69E8-4229-AB6E-97E622F2475A}"/>
              </a:ext>
            </a:extLst>
          </p:cNvPr>
          <p:cNvSpPr txBox="1">
            <a:spLocks/>
          </p:cNvSpPr>
          <p:nvPr/>
        </p:nvSpPr>
        <p:spPr>
          <a:xfrm>
            <a:off x="359530" y="1531982"/>
            <a:ext cx="8208912" cy="4131074"/>
          </a:xfrm>
          <a:prstGeom prst="rect">
            <a:avLst/>
          </a:prstGeom>
        </p:spPr>
        <p:txBody>
          <a:bodyPr>
            <a:normAutofit/>
          </a:bodyPr>
          <a:lstStyle>
            <a:lvl1pPr marL="342900" indent="-342900" algn="l" rtl="0" eaLnBrk="1" fontAlgn="base" hangingPunct="1">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1" fontAlgn="base" hangingPunct="1">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de-DE" dirty="0"/>
          </a:p>
        </p:txBody>
      </p:sp>
      <p:pic>
        <p:nvPicPr>
          <p:cNvPr id="5" name="Grafik 4">
            <a:extLst>
              <a:ext uri="{FF2B5EF4-FFF2-40B4-BE49-F238E27FC236}">
                <a16:creationId xmlns:a16="http://schemas.microsoft.com/office/drawing/2014/main" id="{0C4925A3-B36B-4789-9ECE-3D0288FD7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510" y="1206756"/>
            <a:ext cx="6936980" cy="4959941"/>
          </a:xfrm>
          <a:prstGeom prst="rect">
            <a:avLst/>
          </a:prstGeom>
        </p:spPr>
      </p:pic>
      <p:sp>
        <p:nvSpPr>
          <p:cNvPr id="6" name="Rechteck 5">
            <a:extLst>
              <a:ext uri="{FF2B5EF4-FFF2-40B4-BE49-F238E27FC236}">
                <a16:creationId xmlns:a16="http://schemas.microsoft.com/office/drawing/2014/main" id="{6BE3CBD8-1D3B-4B88-B9A6-A97C6E64B7D0}"/>
              </a:ext>
            </a:extLst>
          </p:cNvPr>
          <p:cNvSpPr/>
          <p:nvPr/>
        </p:nvSpPr>
        <p:spPr>
          <a:xfrm>
            <a:off x="364276" y="6406085"/>
            <a:ext cx="4572000" cy="400110"/>
          </a:xfrm>
          <a:prstGeom prst="rect">
            <a:avLst/>
          </a:prstGeom>
        </p:spPr>
        <p:txBody>
          <a:bodyPr>
            <a:spAutoFit/>
          </a:bodyPr>
          <a:lstStyle/>
          <a:p>
            <a:r>
              <a:rPr lang="en-GB" dirty="0"/>
              <a:t>https://www.techleer.com/articles/203-machine-learning-algorithm-backbone-of-emerging-technologies/</a:t>
            </a:r>
          </a:p>
        </p:txBody>
      </p:sp>
    </p:spTree>
    <p:extLst>
      <p:ext uri="{BB962C8B-B14F-4D97-AF65-F5344CB8AC3E}">
        <p14:creationId xmlns:p14="http://schemas.microsoft.com/office/powerpoint/2010/main" val="734348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2" name="Rechteck 1">
            <a:extLst>
              <a:ext uri="{FF2B5EF4-FFF2-40B4-BE49-F238E27FC236}">
                <a16:creationId xmlns:a16="http://schemas.microsoft.com/office/drawing/2014/main" id="{E130878F-6958-44EC-9271-B9D3899B4B54}"/>
              </a:ext>
            </a:extLst>
          </p:cNvPr>
          <p:cNvSpPr/>
          <p:nvPr/>
        </p:nvSpPr>
        <p:spPr>
          <a:xfrm>
            <a:off x="359530" y="256292"/>
            <a:ext cx="8424936" cy="584775"/>
          </a:xfrm>
          <a:prstGeom prst="rect">
            <a:avLst/>
          </a:prstGeom>
        </p:spPr>
        <p:txBody>
          <a:bodyPr wrap="square">
            <a:spAutoFit/>
          </a:bodyPr>
          <a:lstStyle/>
          <a:p>
            <a:r>
              <a:rPr lang="en-GB" sz="3200" dirty="0">
                <a:cs typeface="Arial" panose="020B0604020202020204" pitchFamily="34" charset="0"/>
              </a:rPr>
              <a:t>Machine</a:t>
            </a:r>
            <a:r>
              <a:rPr lang="de-DE" sz="3200" dirty="0">
                <a:cs typeface="Arial" panose="020B0604020202020204" pitchFamily="34" charset="0"/>
              </a:rPr>
              <a:t> Learning</a:t>
            </a:r>
          </a:p>
        </p:txBody>
      </p:sp>
      <p:sp>
        <p:nvSpPr>
          <p:cNvPr id="4" name="Rechteck 3">
            <a:extLst>
              <a:ext uri="{FF2B5EF4-FFF2-40B4-BE49-F238E27FC236}">
                <a16:creationId xmlns:a16="http://schemas.microsoft.com/office/drawing/2014/main" id="{43A197DC-6293-48F8-BDF2-86CA254348F6}"/>
              </a:ext>
            </a:extLst>
          </p:cNvPr>
          <p:cNvSpPr/>
          <p:nvPr/>
        </p:nvSpPr>
        <p:spPr>
          <a:xfrm>
            <a:off x="482884" y="1216497"/>
            <a:ext cx="8178224" cy="646331"/>
          </a:xfrm>
          <a:prstGeom prst="rect">
            <a:avLst/>
          </a:prstGeom>
        </p:spPr>
        <p:txBody>
          <a:bodyPr wrap="square">
            <a:spAutoFit/>
          </a:bodyPr>
          <a:lstStyle/>
          <a:p>
            <a:r>
              <a:rPr lang="en-GB" sz="1200" b="1" dirty="0">
                <a:solidFill>
                  <a:srgbClr val="222222"/>
                </a:solidFill>
                <a:latin typeface="arial" panose="020B0604020202020204" pitchFamily="34" charset="0"/>
              </a:rPr>
              <a:t>Machine learning is a field of computer science that gives computers the ability to learn without being explicitly programmed. (1959 by Arthur Samuel)</a:t>
            </a:r>
          </a:p>
          <a:p>
            <a:endParaRPr lang="en-GB" sz="1200" b="1" dirty="0"/>
          </a:p>
        </p:txBody>
      </p:sp>
      <p:sp>
        <p:nvSpPr>
          <p:cNvPr id="8" name="Rechteck 7">
            <a:extLst>
              <a:ext uri="{FF2B5EF4-FFF2-40B4-BE49-F238E27FC236}">
                <a16:creationId xmlns:a16="http://schemas.microsoft.com/office/drawing/2014/main" id="{61C7BCDE-B067-433F-84A5-11BE856D0585}"/>
              </a:ext>
            </a:extLst>
          </p:cNvPr>
          <p:cNvSpPr/>
          <p:nvPr/>
        </p:nvSpPr>
        <p:spPr>
          <a:xfrm>
            <a:off x="482884" y="1968713"/>
            <a:ext cx="7545499" cy="3046988"/>
          </a:xfrm>
          <a:prstGeom prst="rect">
            <a:avLst/>
          </a:prstGeom>
        </p:spPr>
        <p:txBody>
          <a:bodyPr wrap="square">
            <a:spAutoFit/>
          </a:bodyPr>
          <a:lstStyle/>
          <a:p>
            <a:r>
              <a:rPr lang="en-GB" sz="1200" b="1" dirty="0">
                <a:solidFill>
                  <a:srgbClr val="222222"/>
                </a:solidFill>
              </a:rPr>
              <a:t>Categorization of machine learning tasks </a:t>
            </a:r>
            <a:br>
              <a:rPr lang="en-GB" sz="1200" dirty="0">
                <a:solidFill>
                  <a:srgbClr val="222222"/>
                </a:solidFill>
              </a:rPr>
            </a:br>
            <a:br>
              <a:rPr lang="en-GB" sz="1200" dirty="0">
                <a:solidFill>
                  <a:srgbClr val="222222"/>
                </a:solidFill>
              </a:rPr>
            </a:br>
            <a:r>
              <a:rPr lang="en-GB" sz="1200" dirty="0">
                <a:solidFill>
                  <a:srgbClr val="0645AD"/>
                </a:solidFill>
              </a:rPr>
              <a:t>classification</a:t>
            </a:r>
            <a:r>
              <a:rPr lang="en-GB" sz="1200" dirty="0">
                <a:solidFill>
                  <a:srgbClr val="222222"/>
                </a:solidFill>
              </a:rPr>
              <a:t> inputs are divided into two or more classes, and the learner must produce a model that assigns unseen inputs to one or more (</a:t>
            </a:r>
            <a:r>
              <a:rPr lang="en-GB" sz="1200" dirty="0">
                <a:solidFill>
                  <a:srgbClr val="0645AD"/>
                </a:solidFill>
              </a:rPr>
              <a:t>multi-label classification</a:t>
            </a:r>
            <a:r>
              <a:rPr lang="en-GB" sz="1200" dirty="0">
                <a:solidFill>
                  <a:srgbClr val="222222"/>
                </a:solidFill>
              </a:rPr>
              <a:t>) of these classes.</a:t>
            </a:r>
          </a:p>
          <a:p>
            <a:endParaRPr lang="en-GB" sz="1200" dirty="0">
              <a:solidFill>
                <a:srgbClr val="222222"/>
              </a:solidFill>
            </a:endParaRPr>
          </a:p>
          <a:p>
            <a:r>
              <a:rPr lang="en-GB" sz="1200" dirty="0">
                <a:solidFill>
                  <a:srgbClr val="0645AD"/>
                </a:solidFill>
              </a:rPr>
              <a:t>regression</a:t>
            </a:r>
            <a:r>
              <a:rPr lang="en-GB" sz="1200" dirty="0">
                <a:solidFill>
                  <a:srgbClr val="222222"/>
                </a:solidFill>
              </a:rPr>
              <a:t>, also a supervised problem, the outputs are continuous rather than discrete.</a:t>
            </a:r>
          </a:p>
          <a:p>
            <a:endParaRPr lang="en-GB" sz="1200" dirty="0">
              <a:solidFill>
                <a:srgbClr val="222222"/>
              </a:solidFill>
            </a:endParaRPr>
          </a:p>
          <a:p>
            <a:r>
              <a:rPr lang="en-GB" sz="1200" dirty="0">
                <a:solidFill>
                  <a:srgbClr val="0645AD"/>
                </a:solidFill>
              </a:rPr>
              <a:t>clustering</a:t>
            </a:r>
            <a:r>
              <a:rPr lang="en-GB" sz="1200" dirty="0">
                <a:solidFill>
                  <a:srgbClr val="222222"/>
                </a:solidFill>
              </a:rPr>
              <a:t>, a set of inputs is to be divided into groups. Unlike in classification, the groups are not known beforehand, making this typically an unsupervised task.</a:t>
            </a:r>
            <a:br>
              <a:rPr lang="en-GB" sz="1200" dirty="0">
                <a:solidFill>
                  <a:srgbClr val="222222"/>
                </a:solidFill>
              </a:rPr>
            </a:br>
            <a:endParaRPr lang="en-GB" sz="1200" dirty="0">
              <a:solidFill>
                <a:srgbClr val="222222"/>
              </a:solidFill>
            </a:endParaRPr>
          </a:p>
          <a:p>
            <a:r>
              <a:rPr lang="en-GB" sz="1200" dirty="0">
                <a:solidFill>
                  <a:srgbClr val="0645AD"/>
                </a:solidFill>
              </a:rPr>
              <a:t>Density estimation</a:t>
            </a:r>
            <a:r>
              <a:rPr lang="en-GB" sz="1200" dirty="0">
                <a:solidFill>
                  <a:srgbClr val="222222"/>
                </a:solidFill>
              </a:rPr>
              <a:t> finds the </a:t>
            </a:r>
            <a:r>
              <a:rPr lang="en-GB" sz="1200" dirty="0">
                <a:solidFill>
                  <a:srgbClr val="0645AD"/>
                </a:solidFill>
              </a:rPr>
              <a:t>distribution</a:t>
            </a:r>
            <a:r>
              <a:rPr lang="en-GB" sz="1200" dirty="0">
                <a:solidFill>
                  <a:srgbClr val="222222"/>
                </a:solidFill>
              </a:rPr>
              <a:t> of inputs in some space</a:t>
            </a:r>
          </a:p>
          <a:p>
            <a:endParaRPr lang="en-GB" sz="1200" dirty="0">
              <a:solidFill>
                <a:srgbClr val="222222"/>
              </a:solidFill>
            </a:endParaRPr>
          </a:p>
          <a:p>
            <a:r>
              <a:rPr lang="en-GB" sz="1200" dirty="0">
                <a:solidFill>
                  <a:srgbClr val="0645AD"/>
                </a:solidFill>
              </a:rPr>
              <a:t>Dimensionality reduction</a:t>
            </a:r>
            <a:r>
              <a:rPr lang="en-GB" sz="1200" dirty="0">
                <a:solidFill>
                  <a:srgbClr val="222222"/>
                </a:solidFill>
              </a:rPr>
              <a:t> simplifies inputs by mapping them into a lower-dimensional space. </a:t>
            </a:r>
          </a:p>
          <a:p>
            <a:endParaRPr lang="en-GB" sz="1200" dirty="0">
              <a:solidFill>
                <a:srgbClr val="222222"/>
              </a:solidFill>
            </a:endParaRPr>
          </a:p>
          <a:p>
            <a:r>
              <a:rPr lang="en-GB" sz="1200" dirty="0">
                <a:solidFill>
                  <a:srgbClr val="0645AD"/>
                </a:solidFill>
              </a:rPr>
              <a:t>Topic modelling</a:t>
            </a:r>
            <a:r>
              <a:rPr lang="en-GB" sz="1200" dirty="0">
                <a:solidFill>
                  <a:srgbClr val="222222"/>
                </a:solidFill>
              </a:rPr>
              <a:t> is a related problem, where a program is given a list of </a:t>
            </a:r>
            <a:r>
              <a:rPr lang="en-GB" sz="1200" dirty="0">
                <a:solidFill>
                  <a:srgbClr val="0645AD"/>
                </a:solidFill>
              </a:rPr>
              <a:t>human language</a:t>
            </a:r>
            <a:r>
              <a:rPr lang="en-GB" sz="1200" dirty="0">
                <a:solidFill>
                  <a:srgbClr val="222222"/>
                </a:solidFill>
              </a:rPr>
              <a:t> documents and is tasked to find out which documents cover similar topics</a:t>
            </a:r>
          </a:p>
        </p:txBody>
      </p:sp>
    </p:spTree>
    <p:extLst>
      <p:ext uri="{BB962C8B-B14F-4D97-AF65-F5344CB8AC3E}">
        <p14:creationId xmlns:p14="http://schemas.microsoft.com/office/powerpoint/2010/main" val="882177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2"/>
          <p:cNvSpPr txBox="1">
            <a:spLocks noChangeArrowheads="1"/>
          </p:cNvSpPr>
          <p:nvPr/>
        </p:nvSpPr>
        <p:spPr bwMode="gray">
          <a:xfrm>
            <a:off x="697155" y="2486913"/>
            <a:ext cx="638662" cy="1385955"/>
          </a:xfrm>
          <a:prstGeom prst="rect">
            <a:avLst/>
          </a:prstGeom>
          <a:noFill/>
          <a:ln w="9525" algn="ctr">
            <a:noFill/>
            <a:miter lim="800000"/>
            <a:headEnd/>
            <a:tailEnd/>
          </a:ln>
        </p:spPr>
        <p:txBody>
          <a:bodyPr wrap="square" lIns="67467" tIns="35083" rIns="67467" bIns="35083">
            <a:spAutoFit/>
          </a:bodyPr>
          <a:lstStyle>
            <a:defPPr>
              <a:defRPr lang="de-DE"/>
            </a:defPPr>
            <a:lvl1pPr algn="ctr">
              <a:spcBef>
                <a:spcPct val="0"/>
              </a:spcBef>
              <a:buClr>
                <a:schemeClr val="accent1"/>
              </a:buClr>
              <a:buSzPct val="80000"/>
              <a:tabLst>
                <a:tab pos="430901" algn="l"/>
              </a:tabLst>
              <a:defRPr sz="11398">
                <a:solidFill>
                  <a:srgbClr val="F0AB00"/>
                </a:solidFill>
                <a:latin typeface="BentonSans Bold" panose="02000803000000020004" pitchFamily="2" charset="0"/>
              </a:defRPr>
            </a:lvl1pPr>
          </a:lstStyle>
          <a:p>
            <a:r>
              <a:rPr lang="en-US" sz="8546" dirty="0">
                <a:solidFill>
                  <a:schemeClr val="bg1">
                    <a:lumMod val="75000"/>
                  </a:schemeClr>
                </a:solidFill>
              </a:rPr>
              <a:t>1</a:t>
            </a:r>
          </a:p>
        </p:txBody>
      </p:sp>
      <p:sp>
        <p:nvSpPr>
          <p:cNvPr id="38" name="TextBox 9"/>
          <p:cNvSpPr txBox="1">
            <a:spLocks noChangeArrowheads="1"/>
          </p:cNvSpPr>
          <p:nvPr/>
        </p:nvSpPr>
        <p:spPr bwMode="auto">
          <a:xfrm>
            <a:off x="107504" y="3735684"/>
            <a:ext cx="1851441" cy="646331"/>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Digitization &amp;</a:t>
            </a:r>
          </a:p>
          <a:p>
            <a:pPr algn="ctr"/>
            <a:r>
              <a:rPr lang="en-US" sz="1800" dirty="0">
                <a:cs typeface="Arial" panose="020B0604020202020204" pitchFamily="34" charset="0"/>
              </a:rPr>
              <a:t>Digitalization</a:t>
            </a:r>
          </a:p>
        </p:txBody>
      </p:sp>
      <p:sp>
        <p:nvSpPr>
          <p:cNvPr id="30" name="Text Box 12"/>
          <p:cNvSpPr txBox="1">
            <a:spLocks noChangeArrowheads="1"/>
          </p:cNvSpPr>
          <p:nvPr/>
        </p:nvSpPr>
        <p:spPr bwMode="gray">
          <a:xfrm>
            <a:off x="4356036" y="2486913"/>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en-US" sz="8546" dirty="0">
                <a:solidFill>
                  <a:srgbClr val="FFC000"/>
                </a:solidFill>
              </a:rPr>
              <a:t>3</a:t>
            </a:r>
          </a:p>
        </p:txBody>
      </p:sp>
      <p:sp>
        <p:nvSpPr>
          <p:cNvPr id="36" name="Text Box 12"/>
          <p:cNvSpPr txBox="1">
            <a:spLocks noChangeArrowheads="1"/>
          </p:cNvSpPr>
          <p:nvPr/>
        </p:nvSpPr>
        <p:spPr bwMode="gray">
          <a:xfrm>
            <a:off x="2563400" y="2486913"/>
            <a:ext cx="692493"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en-US" sz="8546" dirty="0">
                <a:solidFill>
                  <a:schemeClr val="bg1">
                    <a:lumMod val="65000"/>
                  </a:schemeClr>
                </a:solidFill>
              </a:rPr>
              <a:t>2</a:t>
            </a:r>
          </a:p>
        </p:txBody>
      </p:sp>
      <p:sp>
        <p:nvSpPr>
          <p:cNvPr id="34" name="Text Box 12"/>
          <p:cNvSpPr txBox="1">
            <a:spLocks noChangeArrowheads="1"/>
          </p:cNvSpPr>
          <p:nvPr/>
        </p:nvSpPr>
        <p:spPr bwMode="gray">
          <a:xfrm>
            <a:off x="6053411" y="2486913"/>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it-IT" sz="8546" dirty="0"/>
              <a:t>4</a:t>
            </a:r>
          </a:p>
        </p:txBody>
      </p:sp>
      <p:sp>
        <p:nvSpPr>
          <p:cNvPr id="11" name="TextBox 9">
            <a:extLst>
              <a:ext uri="{FF2B5EF4-FFF2-40B4-BE49-F238E27FC236}">
                <a16:creationId xmlns:a16="http://schemas.microsoft.com/office/drawing/2014/main" id="{B8F63FC6-E9D2-4390-86B6-26654EB13AB1}"/>
              </a:ext>
            </a:extLst>
          </p:cNvPr>
          <p:cNvSpPr txBox="1">
            <a:spLocks noChangeArrowheads="1"/>
          </p:cNvSpPr>
          <p:nvPr/>
        </p:nvSpPr>
        <p:spPr bwMode="auto">
          <a:xfrm>
            <a:off x="1958945" y="3712577"/>
            <a:ext cx="1851441" cy="646331"/>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Machine Learning</a:t>
            </a:r>
          </a:p>
        </p:txBody>
      </p:sp>
      <p:sp>
        <p:nvSpPr>
          <p:cNvPr id="12" name="TextBox 9">
            <a:extLst>
              <a:ext uri="{FF2B5EF4-FFF2-40B4-BE49-F238E27FC236}">
                <a16:creationId xmlns:a16="http://schemas.microsoft.com/office/drawing/2014/main" id="{C065E52B-AF4C-48E1-8A6C-CA47E042D0B6}"/>
              </a:ext>
            </a:extLst>
          </p:cNvPr>
          <p:cNvSpPr txBox="1">
            <a:spLocks noChangeArrowheads="1"/>
          </p:cNvSpPr>
          <p:nvPr/>
        </p:nvSpPr>
        <p:spPr bwMode="auto">
          <a:xfrm>
            <a:off x="3776562" y="3747201"/>
            <a:ext cx="1851441" cy="369332"/>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Blockchain</a:t>
            </a:r>
          </a:p>
        </p:txBody>
      </p:sp>
      <p:sp>
        <p:nvSpPr>
          <p:cNvPr id="13" name="TextBox 9">
            <a:extLst>
              <a:ext uri="{FF2B5EF4-FFF2-40B4-BE49-F238E27FC236}">
                <a16:creationId xmlns:a16="http://schemas.microsoft.com/office/drawing/2014/main" id="{D604963B-5CD8-4D90-A779-92DF9A3658F7}"/>
              </a:ext>
            </a:extLst>
          </p:cNvPr>
          <p:cNvSpPr txBox="1">
            <a:spLocks noChangeArrowheads="1"/>
          </p:cNvSpPr>
          <p:nvPr/>
        </p:nvSpPr>
        <p:spPr bwMode="auto">
          <a:xfrm>
            <a:off x="5473937" y="3747201"/>
            <a:ext cx="1851441" cy="369332"/>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Industry 4.0</a:t>
            </a:r>
          </a:p>
        </p:txBody>
      </p:sp>
      <p:sp>
        <p:nvSpPr>
          <p:cNvPr id="14" name="Text Box 12">
            <a:extLst>
              <a:ext uri="{FF2B5EF4-FFF2-40B4-BE49-F238E27FC236}">
                <a16:creationId xmlns:a16="http://schemas.microsoft.com/office/drawing/2014/main" id="{3FD69B2B-9804-42EC-B602-7D84AD754F50}"/>
              </a:ext>
            </a:extLst>
          </p:cNvPr>
          <p:cNvSpPr txBox="1">
            <a:spLocks noChangeArrowheads="1"/>
          </p:cNvSpPr>
          <p:nvPr/>
        </p:nvSpPr>
        <p:spPr bwMode="gray">
          <a:xfrm>
            <a:off x="7620513" y="2492896"/>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it-IT" sz="8546" dirty="0"/>
              <a:t>5</a:t>
            </a:r>
          </a:p>
        </p:txBody>
      </p:sp>
      <p:sp>
        <p:nvSpPr>
          <p:cNvPr id="15" name="TextBox 9">
            <a:extLst>
              <a:ext uri="{FF2B5EF4-FFF2-40B4-BE49-F238E27FC236}">
                <a16:creationId xmlns:a16="http://schemas.microsoft.com/office/drawing/2014/main" id="{B7E57E8B-766C-409F-98AF-90558B392BF1}"/>
              </a:ext>
            </a:extLst>
          </p:cNvPr>
          <p:cNvSpPr txBox="1">
            <a:spLocks noChangeArrowheads="1"/>
          </p:cNvSpPr>
          <p:nvPr/>
        </p:nvSpPr>
        <p:spPr bwMode="auto">
          <a:xfrm>
            <a:off x="7041039" y="3753184"/>
            <a:ext cx="1851441" cy="1200329"/>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Q&amp;A</a:t>
            </a:r>
          </a:p>
          <a:p>
            <a:pPr algn="ctr"/>
            <a:endParaRPr lang="en-US" sz="1800" dirty="0">
              <a:cs typeface="Arial" panose="020B0604020202020204" pitchFamily="34" charset="0"/>
            </a:endParaRPr>
          </a:p>
          <a:p>
            <a:pPr algn="ctr"/>
            <a:r>
              <a:rPr lang="en-US" sz="1800" dirty="0">
                <a:cs typeface="Arial" panose="020B0604020202020204" pitchFamily="34" charset="0"/>
              </a:rPr>
              <a:t>Questions!</a:t>
            </a:r>
          </a:p>
          <a:p>
            <a:pPr algn="ctr"/>
            <a:r>
              <a:rPr lang="en-US" sz="1800" dirty="0">
                <a:cs typeface="Arial" panose="020B0604020202020204" pitchFamily="34" charset="0"/>
              </a:rPr>
              <a:t>Answers?</a:t>
            </a:r>
          </a:p>
        </p:txBody>
      </p:sp>
    </p:spTree>
    <p:extLst>
      <p:ext uri="{BB962C8B-B14F-4D97-AF65-F5344CB8AC3E}">
        <p14:creationId xmlns:p14="http://schemas.microsoft.com/office/powerpoint/2010/main" val="357116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2" name="Rechteck 1">
            <a:extLst>
              <a:ext uri="{FF2B5EF4-FFF2-40B4-BE49-F238E27FC236}">
                <a16:creationId xmlns:a16="http://schemas.microsoft.com/office/drawing/2014/main" id="{E130878F-6958-44EC-9271-B9D3899B4B54}"/>
              </a:ext>
            </a:extLst>
          </p:cNvPr>
          <p:cNvSpPr/>
          <p:nvPr/>
        </p:nvSpPr>
        <p:spPr>
          <a:xfrm>
            <a:off x="359530" y="256292"/>
            <a:ext cx="8424936" cy="584775"/>
          </a:xfrm>
          <a:prstGeom prst="rect">
            <a:avLst/>
          </a:prstGeom>
        </p:spPr>
        <p:txBody>
          <a:bodyPr wrap="square">
            <a:spAutoFit/>
          </a:bodyPr>
          <a:lstStyle/>
          <a:p>
            <a:r>
              <a:rPr lang="de-DE" sz="3200" dirty="0" err="1">
                <a:cs typeface="Arial" panose="020B0604020202020204" pitchFamily="34" charset="0"/>
              </a:rPr>
              <a:t>Blockchain</a:t>
            </a:r>
            <a:r>
              <a:rPr lang="de-DE" sz="3200" dirty="0">
                <a:cs typeface="Arial" panose="020B0604020202020204" pitchFamily="34" charset="0"/>
              </a:rPr>
              <a:t> Technology</a:t>
            </a:r>
          </a:p>
        </p:txBody>
      </p:sp>
      <p:sp>
        <p:nvSpPr>
          <p:cNvPr id="6" name="Titel 1">
            <a:extLst>
              <a:ext uri="{FF2B5EF4-FFF2-40B4-BE49-F238E27FC236}">
                <a16:creationId xmlns:a16="http://schemas.microsoft.com/office/drawing/2014/main" id="{728FA2E2-EB49-4ABC-88C2-558F380C2DBE}"/>
              </a:ext>
            </a:extLst>
          </p:cNvPr>
          <p:cNvSpPr txBox="1">
            <a:spLocks/>
          </p:cNvSpPr>
          <p:nvPr/>
        </p:nvSpPr>
        <p:spPr>
          <a:xfrm>
            <a:off x="359530" y="1158352"/>
            <a:ext cx="8178225" cy="4505810"/>
          </a:xfrm>
          <a:prstGeom prst="rect">
            <a:avLst/>
          </a:prstGeom>
        </p:spPr>
        <p:txBody>
          <a:bodyPr>
            <a:noAutofit/>
          </a:bodyPr>
          <a:lstStyle>
            <a:lvl1pPr algn="ctr" rtl="0" eaLnBrk="1" fontAlgn="base" hangingPunct="1">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a:lstStyle>
          <a:p>
            <a:pPr algn="l"/>
            <a:r>
              <a:rPr lang="en-GB" sz="1200" b="1" dirty="0">
                <a:latin typeface="Arial" panose="020B0604020202020204" pitchFamily="34" charset="0"/>
                <a:cs typeface="Arial" panose="020B0604020202020204" pitchFamily="34" charset="0"/>
              </a:rPr>
              <a:t>What is Blockchain?</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Blockchain is a distributed database that holds records of digital data or events in a way that makes them tamper-resistant. While many users may access, inspect, or add to the data, they can’t change or delete it. The original information stays put, leaving a permanent and public information trail, or chain, of transactions.</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pPr algn="l"/>
            <a:r>
              <a:rPr lang="en-GB" sz="1200" b="1" dirty="0">
                <a:latin typeface="Arial" panose="020B0604020202020204" pitchFamily="34" charset="0"/>
                <a:cs typeface="Arial" panose="020B0604020202020204" pitchFamily="34" charset="0"/>
              </a:rPr>
              <a:t>How will Blockchain Technology Affect the Supply Chain?</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blockchain technology allows us to more securely and transparently track all types of transactions</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Every time a product changes hands, the transaction could be documented</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creating a permanent history of a product, from manufacture to sale</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dramatically reduce time delays, added costs, and human error that plague transactions today.</a:t>
            </a:r>
          </a:p>
          <a:p>
            <a:pPr marL="171450" indent="-171450" algn="l">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Recording the quantity and transfer of assets - like pallets, trailers, containers, etc. - as they move between supply chain nodes (</a:t>
            </a:r>
            <a:r>
              <a:rPr lang="en-GB" sz="1200" dirty="0">
                <a:latin typeface="Arial" panose="020B0604020202020204" pitchFamily="34" charset="0"/>
                <a:cs typeface="Arial" panose="020B0604020202020204" pitchFamily="34" charset="0"/>
                <a:hlinkClick r:id="rId3"/>
              </a:rPr>
              <a:t>Talking Logistics</a:t>
            </a:r>
            <a:r>
              <a:rPr lang="en-GB" sz="1200" dirty="0">
                <a:latin typeface="Arial" panose="020B0604020202020204" pitchFamily="34" charset="0"/>
                <a:cs typeface="Arial" panose="020B0604020202020204" pitchFamily="34" charset="0"/>
              </a:rPr>
              <a:t>)</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Tracking purchase orders, change orders, receipts, shipment notifications, or other trade-related documents</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Assigning or verifying certifications or certain properties of physical products; for example determining if a food product is organic or fair trade (</a:t>
            </a:r>
            <a:r>
              <a:rPr lang="en-GB" sz="1200" dirty="0">
                <a:latin typeface="Arial" panose="020B0604020202020204" pitchFamily="34" charset="0"/>
                <a:cs typeface="Arial" panose="020B0604020202020204" pitchFamily="34" charset="0"/>
                <a:hlinkClick r:id="rId4"/>
              </a:rPr>
              <a:t>Provenance</a:t>
            </a:r>
            <a:r>
              <a:rPr lang="en-GB" sz="1200" dirty="0">
                <a:latin typeface="Arial" panose="020B0604020202020204" pitchFamily="34" charset="0"/>
                <a:cs typeface="Arial" panose="020B0604020202020204" pitchFamily="34" charset="0"/>
              </a:rPr>
              <a:t>)</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Linking physical goods to serial numbers, bar codes, digital tags like RFID, etc.</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Sharing information about manufacturing process, assembly, delivery, and maintenance of products with suppliers and vendors</a:t>
            </a:r>
          </a:p>
          <a:p>
            <a:pPr algn="l"/>
            <a:endParaRPr lang="en-GB" sz="1200" b="1" dirty="0">
              <a:latin typeface="Arial" panose="020B0604020202020204" pitchFamily="34" charset="0"/>
              <a:cs typeface="Arial" panose="020B0604020202020204" pitchFamily="34" charset="0"/>
            </a:endParaRPr>
          </a:p>
          <a:p>
            <a:pPr algn="l"/>
            <a:r>
              <a:rPr lang="de-DE" sz="1200" dirty="0">
                <a:solidFill>
                  <a:schemeClr val="tx1"/>
                </a:solidFill>
                <a:latin typeface="Arial" panose="020B0604020202020204" pitchFamily="34" charset="0"/>
                <a:ea typeface="+mn-ea"/>
                <a:cs typeface="Arial" panose="020B0604020202020204" pitchFamily="34" charset="0"/>
              </a:rPr>
              <a:t>Quelle: </a:t>
            </a:r>
            <a:r>
              <a:rPr lang="de-DE" sz="1200" dirty="0">
                <a:latin typeface="Arial" panose="020B0604020202020204" pitchFamily="34" charset="0"/>
                <a:cs typeface="Arial" panose="020B0604020202020204" pitchFamily="34" charset="0"/>
                <a:hlinkClick r:id="rId5"/>
              </a:rPr>
              <a:t>https://www.newsbtc.com/2018/01/14/blockchain-technology-is-changing-the-logistics-industry</a:t>
            </a:r>
            <a:r>
              <a:rPr lang="de-DE" sz="2000" dirty="0">
                <a:latin typeface="Arial" panose="020B0604020202020204" pitchFamily="34" charset="0"/>
                <a:cs typeface="Arial" panose="020B0604020202020204" pitchFamily="34" charset="0"/>
                <a:hlinkClick r:id="rId5"/>
              </a:rPr>
              <a:t>/</a:t>
            </a:r>
            <a:endParaRPr lang="de-DE" sz="2000" dirty="0">
              <a:latin typeface="Arial" panose="020B0604020202020204" pitchFamily="34" charset="0"/>
              <a:cs typeface="Arial" panose="020B0604020202020204" pitchFamily="34" charset="0"/>
            </a:endParaRPr>
          </a:p>
          <a:p>
            <a:pPr algn="l"/>
            <a:r>
              <a:rPr lang="en-GB" sz="1200" dirty="0">
                <a:latin typeface="Arial" panose="020B0604020202020204" pitchFamily="34" charset="0"/>
                <a:cs typeface="Arial" panose="020B0604020202020204" pitchFamily="34" charset="0"/>
                <a:hlinkClick r:id="rId5"/>
              </a:rPr>
              <a:t>http://www.supplychain247.com/article/why_blockchain_is_a_game_changer_for_the_supply_chain</a:t>
            </a:r>
          </a:p>
          <a:p>
            <a:pPr algn="l"/>
            <a:endParaRPr lang="de-DE" sz="1200" dirty="0">
              <a:latin typeface="Arial" panose="020B0604020202020204" pitchFamily="34" charset="0"/>
              <a:cs typeface="Arial" panose="020B0604020202020204" pitchFamily="34" charset="0"/>
            </a:endParaRPr>
          </a:p>
          <a:p>
            <a:pPr algn="l"/>
            <a:endParaRPr lang="de-DE" sz="2000" dirty="0">
              <a:latin typeface="Arial" panose="020B0604020202020204" pitchFamily="34" charset="0"/>
              <a:cs typeface="Arial" panose="020B0604020202020204" pitchFamily="34" charset="0"/>
            </a:endParaRPr>
          </a:p>
          <a:p>
            <a:pPr algn="l"/>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260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2" name="Rechteck 1">
            <a:extLst>
              <a:ext uri="{FF2B5EF4-FFF2-40B4-BE49-F238E27FC236}">
                <a16:creationId xmlns:a16="http://schemas.microsoft.com/office/drawing/2014/main" id="{E130878F-6958-44EC-9271-B9D3899B4B54}"/>
              </a:ext>
            </a:extLst>
          </p:cNvPr>
          <p:cNvSpPr/>
          <p:nvPr/>
        </p:nvSpPr>
        <p:spPr>
          <a:xfrm>
            <a:off x="359530" y="256292"/>
            <a:ext cx="8424936" cy="584775"/>
          </a:xfrm>
          <a:prstGeom prst="rect">
            <a:avLst/>
          </a:prstGeom>
        </p:spPr>
        <p:txBody>
          <a:bodyPr wrap="square">
            <a:spAutoFit/>
          </a:bodyPr>
          <a:lstStyle/>
          <a:p>
            <a:r>
              <a:rPr lang="de-DE" sz="3200" dirty="0" err="1">
                <a:cs typeface="Arial" panose="020B0604020202020204" pitchFamily="34" charset="0"/>
              </a:rPr>
              <a:t>Blockchain</a:t>
            </a:r>
            <a:r>
              <a:rPr lang="de-DE" sz="3200" dirty="0">
                <a:cs typeface="Arial" panose="020B0604020202020204" pitchFamily="34" charset="0"/>
              </a:rPr>
              <a:t> Technology</a:t>
            </a:r>
          </a:p>
        </p:txBody>
      </p:sp>
      <p:pic>
        <p:nvPicPr>
          <p:cNvPr id="10" name="Grafik 9">
            <a:extLst>
              <a:ext uri="{FF2B5EF4-FFF2-40B4-BE49-F238E27FC236}">
                <a16:creationId xmlns:a16="http://schemas.microsoft.com/office/drawing/2014/main" id="{E287725E-70F4-4531-94B5-92B0E7D3C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4" y="1136621"/>
            <a:ext cx="9144000" cy="5143500"/>
          </a:xfrm>
          <a:prstGeom prst="rect">
            <a:avLst/>
          </a:prstGeom>
        </p:spPr>
      </p:pic>
    </p:spTree>
    <p:extLst>
      <p:ext uri="{BB962C8B-B14F-4D97-AF65-F5344CB8AC3E}">
        <p14:creationId xmlns:p14="http://schemas.microsoft.com/office/powerpoint/2010/main" val="3508979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2" name="Rechteck 1">
            <a:extLst>
              <a:ext uri="{FF2B5EF4-FFF2-40B4-BE49-F238E27FC236}">
                <a16:creationId xmlns:a16="http://schemas.microsoft.com/office/drawing/2014/main" id="{E130878F-6958-44EC-9271-B9D3899B4B54}"/>
              </a:ext>
            </a:extLst>
          </p:cNvPr>
          <p:cNvSpPr/>
          <p:nvPr/>
        </p:nvSpPr>
        <p:spPr>
          <a:xfrm>
            <a:off x="359530" y="256292"/>
            <a:ext cx="8424936" cy="584775"/>
          </a:xfrm>
          <a:prstGeom prst="rect">
            <a:avLst/>
          </a:prstGeom>
        </p:spPr>
        <p:txBody>
          <a:bodyPr wrap="square">
            <a:spAutoFit/>
          </a:bodyPr>
          <a:lstStyle/>
          <a:p>
            <a:r>
              <a:rPr lang="de-DE" sz="3200" dirty="0" err="1">
                <a:cs typeface="Arial" panose="020B0604020202020204" pitchFamily="34" charset="0"/>
              </a:rPr>
              <a:t>Blockchain</a:t>
            </a:r>
            <a:r>
              <a:rPr lang="de-DE" sz="3200" dirty="0">
                <a:cs typeface="Arial" panose="020B0604020202020204" pitchFamily="34" charset="0"/>
              </a:rPr>
              <a:t> Technology</a:t>
            </a:r>
          </a:p>
        </p:txBody>
      </p:sp>
      <p:sp>
        <p:nvSpPr>
          <p:cNvPr id="6" name="Titel 1">
            <a:extLst>
              <a:ext uri="{FF2B5EF4-FFF2-40B4-BE49-F238E27FC236}">
                <a16:creationId xmlns:a16="http://schemas.microsoft.com/office/drawing/2014/main" id="{728FA2E2-EB49-4ABC-88C2-558F380C2DBE}"/>
              </a:ext>
            </a:extLst>
          </p:cNvPr>
          <p:cNvSpPr txBox="1">
            <a:spLocks/>
          </p:cNvSpPr>
          <p:nvPr/>
        </p:nvSpPr>
        <p:spPr>
          <a:xfrm>
            <a:off x="482885" y="1178798"/>
            <a:ext cx="8178225" cy="4505810"/>
          </a:xfrm>
          <a:prstGeom prst="rect">
            <a:avLst/>
          </a:prstGeom>
        </p:spPr>
        <p:txBody>
          <a:bodyPr>
            <a:noAutofit/>
          </a:bodyPr>
          <a:lstStyle>
            <a:lvl1pPr algn="ctr" rtl="0" eaLnBrk="1" fontAlgn="base" hangingPunct="1">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a:lstStyle>
          <a:p>
            <a:pPr algn="l"/>
            <a:endParaRPr lang="en-GB" sz="1200" b="1" dirty="0">
              <a:latin typeface="Arial" panose="020B0604020202020204" pitchFamily="34" charset="0"/>
              <a:cs typeface="Arial" panose="020B0604020202020204" pitchFamily="34" charset="0"/>
            </a:endParaRPr>
          </a:p>
          <a:p>
            <a:pPr algn="l"/>
            <a:r>
              <a:rPr lang="en-GB" sz="1200" b="1" dirty="0">
                <a:latin typeface="Arial" panose="020B0604020202020204" pitchFamily="34" charset="0"/>
                <a:cs typeface="Arial" panose="020B0604020202020204" pitchFamily="34" charset="0"/>
              </a:rPr>
              <a:t>Benefits in a Nutshell - blockchain’s potential.</a:t>
            </a: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r>
              <a:rPr lang="en-GB" sz="1200" dirty="0">
                <a:latin typeface="Arial" panose="020B0604020202020204" pitchFamily="34" charset="0"/>
                <a:cs typeface="Arial" panose="020B0604020202020204" pitchFamily="34" charset="0"/>
              </a:rPr>
              <a:t>Regardless of the application, blockchain offers the following advantages:</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b="1" dirty="0">
                <a:latin typeface="Arial" panose="020B0604020202020204" pitchFamily="34" charset="0"/>
                <a:cs typeface="Arial" panose="020B0604020202020204" pitchFamily="34" charset="0"/>
              </a:rPr>
              <a:t>Enhanced Transparency.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Documenting a product’s journey across the supply chain reveals its true origin and touchpoints, which increases trust and helps eliminate the bias found in today’s opaque supply chains. Manufacturers can also reduce recalls by sharing logs with OEMs and regulators (</a:t>
            </a:r>
            <a:r>
              <a:rPr lang="en-GB" sz="1200" dirty="0">
                <a:latin typeface="Arial" panose="020B0604020202020204" pitchFamily="34" charset="0"/>
                <a:cs typeface="Arial" panose="020B0604020202020204" pitchFamily="34" charset="0"/>
                <a:hlinkClick r:id="rId3"/>
              </a:rPr>
              <a:t>Talking Logistics</a:t>
            </a:r>
            <a:r>
              <a:rPr lang="en-GB" sz="1200" dirty="0">
                <a:latin typeface="Arial" panose="020B0604020202020204" pitchFamily="34" charset="0"/>
                <a:cs typeface="Arial" panose="020B0604020202020204" pitchFamily="34" charset="0"/>
              </a:rPr>
              <a:t>).</a:t>
            </a:r>
          </a:p>
          <a:p>
            <a:pPr algn="l"/>
            <a:endParaRPr lang="en-GB"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b="1" dirty="0">
                <a:latin typeface="Arial" panose="020B0604020202020204" pitchFamily="34" charset="0"/>
                <a:cs typeface="Arial" panose="020B0604020202020204" pitchFamily="34" charset="0"/>
              </a:rPr>
              <a:t>Greater Scalability.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Virtually any number of participants, accessing from any number of touchpoints, is possible (</a:t>
            </a:r>
            <a:r>
              <a:rPr lang="en-GB" sz="1200" dirty="0">
                <a:latin typeface="Arial" panose="020B0604020202020204" pitchFamily="34" charset="0"/>
                <a:cs typeface="Arial" panose="020B0604020202020204" pitchFamily="34" charset="0"/>
                <a:hlinkClick r:id="rId4"/>
              </a:rPr>
              <a:t>Forbes</a:t>
            </a:r>
            <a:r>
              <a:rPr lang="en-GB" sz="1200" dirty="0">
                <a:latin typeface="Arial" panose="020B0604020202020204" pitchFamily="34" charset="0"/>
                <a:cs typeface="Arial" panose="020B0604020202020204" pitchFamily="34" charset="0"/>
              </a:rPr>
              <a:t>).</a:t>
            </a:r>
          </a:p>
          <a:p>
            <a:pPr marL="171450" indent="-171450" algn="l">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b="1" dirty="0">
                <a:latin typeface="Arial" panose="020B0604020202020204" pitchFamily="34" charset="0"/>
                <a:cs typeface="Arial" panose="020B0604020202020204" pitchFamily="34" charset="0"/>
              </a:rPr>
              <a:t>Better Security.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A shared, indelible ledger with codified rules could potentially eliminate the audits required by internal systems and processes (</a:t>
            </a:r>
            <a:r>
              <a:rPr lang="en-GB" sz="1200" dirty="0">
                <a:latin typeface="Arial" panose="020B0604020202020204" pitchFamily="34" charset="0"/>
                <a:cs typeface="Arial" panose="020B0604020202020204" pitchFamily="34" charset="0"/>
                <a:hlinkClick r:id="rId5"/>
              </a:rPr>
              <a:t>Spend Matters</a:t>
            </a:r>
            <a:r>
              <a:rPr lang="en-GB" sz="1200" dirty="0">
                <a:latin typeface="Arial" panose="020B0604020202020204" pitchFamily="34" charset="0"/>
                <a:cs typeface="Arial" panose="020B0604020202020204" pitchFamily="34" charset="0"/>
              </a:rPr>
              <a:t>). </a:t>
            </a:r>
          </a:p>
          <a:p>
            <a:pPr algn="l"/>
            <a:endParaRPr lang="en-GB"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b="1" dirty="0">
                <a:latin typeface="Arial" panose="020B0604020202020204" pitchFamily="34" charset="0"/>
                <a:cs typeface="Arial" panose="020B0604020202020204" pitchFamily="34" charset="0"/>
              </a:rPr>
              <a:t>Increased Innovation. </a:t>
            </a:r>
            <a:br>
              <a:rPr lang="en-GB" sz="1200" b="1"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Opportunities abound to create new, specialized uses for the technology as a result of the decentralized architecture.</a:t>
            </a:r>
          </a:p>
          <a:p>
            <a:pPr marL="171450" indent="-171450" algn="l">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hlinkClick r:id="rId6"/>
            </a:endParaRPr>
          </a:p>
          <a:p>
            <a:pPr algn="l"/>
            <a:endParaRPr lang="en-GB" sz="1200" dirty="0">
              <a:latin typeface="Arial" panose="020B0604020202020204" pitchFamily="34" charset="0"/>
              <a:cs typeface="Arial" panose="020B0604020202020204" pitchFamily="34" charset="0"/>
              <a:hlinkClick r:id="rId6"/>
            </a:endParaRPr>
          </a:p>
          <a:p>
            <a:pPr algn="l"/>
            <a:endParaRPr lang="de-DE" sz="1200" dirty="0">
              <a:latin typeface="Arial" panose="020B0604020202020204" pitchFamily="34" charset="0"/>
              <a:cs typeface="Arial" panose="020B0604020202020204" pitchFamily="34" charset="0"/>
              <a:hlinkClick r:id="rId6"/>
            </a:endParaRPr>
          </a:p>
          <a:p>
            <a:endParaRPr lang="de-DE" sz="2000" dirty="0">
              <a:latin typeface="Arial" panose="020B0604020202020204" pitchFamily="34" charset="0"/>
              <a:cs typeface="Arial" panose="020B0604020202020204" pitchFamily="34" charset="0"/>
              <a:hlinkClick r:id="rId6"/>
            </a:endParaRPr>
          </a:p>
          <a:p>
            <a:endParaRPr lang="de-DE" sz="2000" dirty="0">
              <a:latin typeface="Arial" panose="020B0604020202020204" pitchFamily="34" charset="0"/>
              <a:cs typeface="Arial" panose="020B0604020202020204" pitchFamily="34" charset="0"/>
              <a:hlinkClick r:id="rId6"/>
            </a:endParaRPr>
          </a:p>
          <a:p>
            <a:endParaRPr lang="de-DE" sz="2000" dirty="0">
              <a:latin typeface="Arial" panose="020B0604020202020204" pitchFamily="34" charset="0"/>
              <a:cs typeface="Arial" panose="020B0604020202020204" pitchFamily="34" charset="0"/>
              <a:hlinkClick r:id="rId6"/>
            </a:endParaRPr>
          </a:p>
          <a:p>
            <a:endParaRPr lang="de-DE" sz="2000" dirty="0">
              <a:latin typeface="Arial" panose="020B0604020202020204" pitchFamily="34" charset="0"/>
              <a:cs typeface="Arial" panose="020B0604020202020204" pitchFamily="34" charset="0"/>
              <a:hlinkClick r:id="rId6"/>
            </a:endParaRPr>
          </a:p>
          <a:p>
            <a:endParaRPr lang="de-DE" sz="2000" dirty="0">
              <a:latin typeface="Arial" panose="020B0604020202020204" pitchFamily="34" charset="0"/>
              <a:cs typeface="Arial" panose="020B0604020202020204" pitchFamily="34" charset="0"/>
              <a:hlinkClick r:id="rId6"/>
            </a:endParaRPr>
          </a:p>
          <a:p>
            <a:endParaRPr lang="de-DE" sz="2000" dirty="0">
              <a:latin typeface="Arial" panose="020B0604020202020204" pitchFamily="34" charset="0"/>
              <a:cs typeface="Arial" panose="020B0604020202020204" pitchFamily="34" charset="0"/>
              <a:hlinkClick r:id="rId6"/>
            </a:endParaRPr>
          </a:p>
          <a:p>
            <a:r>
              <a:rPr lang="de-DE" sz="2000" dirty="0">
                <a:latin typeface="Arial" panose="020B0604020202020204" pitchFamily="34" charset="0"/>
                <a:cs typeface="Arial" panose="020B0604020202020204" pitchFamily="34" charset="0"/>
                <a:hlinkClick r:id="rId6"/>
              </a:rPr>
              <a:t>https://www.newsbtc.com/2018/01/14/blockchain-technology-is-changing-the-logistics-industry/</a:t>
            </a:r>
            <a:endParaRPr lang="de-DE" sz="2000"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pPr algn="l"/>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02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 calcmode="lin" valueType="num">
                                      <p:cBhvr additive="base">
                                        <p:cTn id="1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 calcmode="lin" valueType="num">
                                      <p:cBhvr additive="base">
                                        <p:cTn id="1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anim calcmode="lin" valueType="num">
                                      <p:cBhvr additive="base">
                                        <p:cTn id="25"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2"/>
          <p:cNvSpPr txBox="1">
            <a:spLocks noChangeArrowheads="1"/>
          </p:cNvSpPr>
          <p:nvPr/>
        </p:nvSpPr>
        <p:spPr bwMode="gray">
          <a:xfrm>
            <a:off x="697155" y="2486913"/>
            <a:ext cx="638662" cy="1385955"/>
          </a:xfrm>
          <a:prstGeom prst="rect">
            <a:avLst/>
          </a:prstGeom>
          <a:noFill/>
          <a:ln w="9525" algn="ctr">
            <a:noFill/>
            <a:miter lim="800000"/>
            <a:headEnd/>
            <a:tailEnd/>
          </a:ln>
        </p:spPr>
        <p:txBody>
          <a:bodyPr wrap="square" lIns="67467" tIns="35083" rIns="67467" bIns="35083">
            <a:spAutoFit/>
          </a:bodyPr>
          <a:lstStyle>
            <a:defPPr>
              <a:defRPr lang="de-DE"/>
            </a:defPPr>
            <a:lvl1pPr algn="ctr">
              <a:spcBef>
                <a:spcPct val="0"/>
              </a:spcBef>
              <a:buClr>
                <a:schemeClr val="accent1"/>
              </a:buClr>
              <a:buSzPct val="80000"/>
              <a:tabLst>
                <a:tab pos="430901" algn="l"/>
              </a:tabLst>
              <a:defRPr sz="11398">
                <a:solidFill>
                  <a:srgbClr val="F0AB00"/>
                </a:solidFill>
                <a:latin typeface="BentonSans Bold" panose="02000803000000020004" pitchFamily="2" charset="0"/>
              </a:defRPr>
            </a:lvl1pPr>
          </a:lstStyle>
          <a:p>
            <a:r>
              <a:rPr lang="en-US" sz="8546" dirty="0">
                <a:solidFill>
                  <a:schemeClr val="bg1">
                    <a:lumMod val="75000"/>
                  </a:schemeClr>
                </a:solidFill>
              </a:rPr>
              <a:t>1</a:t>
            </a:r>
          </a:p>
        </p:txBody>
      </p:sp>
      <p:sp>
        <p:nvSpPr>
          <p:cNvPr id="2" name="Title 1"/>
          <p:cNvSpPr>
            <a:spLocks noGrp="1"/>
          </p:cNvSpPr>
          <p:nvPr>
            <p:ph type="title"/>
          </p:nvPr>
        </p:nvSpPr>
        <p:spPr>
          <a:xfrm>
            <a:off x="685800" y="609600"/>
            <a:ext cx="7772400" cy="1143000"/>
          </a:xfrm>
        </p:spPr>
        <p:txBody>
          <a:bodyPr/>
          <a:lstStyle/>
          <a:p>
            <a:pPr algn="l"/>
            <a:r>
              <a:rPr lang="en-US" dirty="0">
                <a:solidFill>
                  <a:srgbClr val="FFA500"/>
                </a:solidFill>
                <a:latin typeface="BentonSans Bold" panose="02000803000000020004" pitchFamily="2" charset="0"/>
              </a:rPr>
              <a:t>Agenda</a:t>
            </a:r>
          </a:p>
        </p:txBody>
      </p:sp>
      <p:sp>
        <p:nvSpPr>
          <p:cNvPr id="38" name="TextBox 9"/>
          <p:cNvSpPr txBox="1">
            <a:spLocks noChangeArrowheads="1"/>
          </p:cNvSpPr>
          <p:nvPr/>
        </p:nvSpPr>
        <p:spPr bwMode="auto">
          <a:xfrm>
            <a:off x="107504" y="3735684"/>
            <a:ext cx="1851441" cy="646331"/>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Digitization &amp;</a:t>
            </a:r>
          </a:p>
          <a:p>
            <a:pPr algn="ctr"/>
            <a:r>
              <a:rPr lang="en-US" sz="1800" dirty="0">
                <a:cs typeface="Arial" panose="020B0604020202020204" pitchFamily="34" charset="0"/>
              </a:rPr>
              <a:t>Digitalization</a:t>
            </a:r>
          </a:p>
        </p:txBody>
      </p:sp>
      <p:sp>
        <p:nvSpPr>
          <p:cNvPr id="30" name="Text Box 12"/>
          <p:cNvSpPr txBox="1">
            <a:spLocks noChangeArrowheads="1"/>
          </p:cNvSpPr>
          <p:nvPr/>
        </p:nvSpPr>
        <p:spPr bwMode="gray">
          <a:xfrm>
            <a:off x="4356036" y="2486913"/>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en-US" sz="8546" dirty="0"/>
              <a:t>3</a:t>
            </a:r>
          </a:p>
        </p:txBody>
      </p:sp>
      <p:sp>
        <p:nvSpPr>
          <p:cNvPr id="36" name="Text Box 12"/>
          <p:cNvSpPr txBox="1">
            <a:spLocks noChangeArrowheads="1"/>
          </p:cNvSpPr>
          <p:nvPr/>
        </p:nvSpPr>
        <p:spPr bwMode="gray">
          <a:xfrm>
            <a:off x="2563399" y="2486913"/>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en-US" sz="8546" dirty="0"/>
              <a:t>2</a:t>
            </a:r>
          </a:p>
        </p:txBody>
      </p:sp>
      <p:sp>
        <p:nvSpPr>
          <p:cNvPr id="34" name="Text Box 12"/>
          <p:cNvSpPr txBox="1">
            <a:spLocks noChangeArrowheads="1"/>
          </p:cNvSpPr>
          <p:nvPr/>
        </p:nvSpPr>
        <p:spPr bwMode="gray">
          <a:xfrm>
            <a:off x="6053411" y="2486913"/>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it-IT" sz="8546" dirty="0"/>
              <a:t>4</a:t>
            </a:r>
          </a:p>
        </p:txBody>
      </p:sp>
      <p:sp>
        <p:nvSpPr>
          <p:cNvPr id="11" name="TextBox 9">
            <a:extLst>
              <a:ext uri="{FF2B5EF4-FFF2-40B4-BE49-F238E27FC236}">
                <a16:creationId xmlns:a16="http://schemas.microsoft.com/office/drawing/2014/main" id="{B8F63FC6-E9D2-4390-86B6-26654EB13AB1}"/>
              </a:ext>
            </a:extLst>
          </p:cNvPr>
          <p:cNvSpPr txBox="1">
            <a:spLocks noChangeArrowheads="1"/>
          </p:cNvSpPr>
          <p:nvPr/>
        </p:nvSpPr>
        <p:spPr bwMode="auto">
          <a:xfrm>
            <a:off x="1958945" y="3712577"/>
            <a:ext cx="1851441" cy="646331"/>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Machine Learning</a:t>
            </a:r>
          </a:p>
        </p:txBody>
      </p:sp>
      <p:sp>
        <p:nvSpPr>
          <p:cNvPr id="12" name="TextBox 9">
            <a:extLst>
              <a:ext uri="{FF2B5EF4-FFF2-40B4-BE49-F238E27FC236}">
                <a16:creationId xmlns:a16="http://schemas.microsoft.com/office/drawing/2014/main" id="{C065E52B-AF4C-48E1-8A6C-CA47E042D0B6}"/>
              </a:ext>
            </a:extLst>
          </p:cNvPr>
          <p:cNvSpPr txBox="1">
            <a:spLocks noChangeArrowheads="1"/>
          </p:cNvSpPr>
          <p:nvPr/>
        </p:nvSpPr>
        <p:spPr bwMode="auto">
          <a:xfrm>
            <a:off x="3776562" y="3747201"/>
            <a:ext cx="1851441" cy="369332"/>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Blockchain</a:t>
            </a:r>
          </a:p>
        </p:txBody>
      </p:sp>
      <p:sp>
        <p:nvSpPr>
          <p:cNvPr id="13" name="TextBox 9">
            <a:extLst>
              <a:ext uri="{FF2B5EF4-FFF2-40B4-BE49-F238E27FC236}">
                <a16:creationId xmlns:a16="http://schemas.microsoft.com/office/drawing/2014/main" id="{D604963B-5CD8-4D90-A779-92DF9A3658F7}"/>
              </a:ext>
            </a:extLst>
          </p:cNvPr>
          <p:cNvSpPr txBox="1">
            <a:spLocks noChangeArrowheads="1"/>
          </p:cNvSpPr>
          <p:nvPr/>
        </p:nvSpPr>
        <p:spPr bwMode="auto">
          <a:xfrm>
            <a:off x="5473937" y="3747201"/>
            <a:ext cx="1851441" cy="369332"/>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Industry 4.0</a:t>
            </a:r>
          </a:p>
        </p:txBody>
      </p:sp>
      <p:sp>
        <p:nvSpPr>
          <p:cNvPr id="14" name="Text Box 12">
            <a:extLst>
              <a:ext uri="{FF2B5EF4-FFF2-40B4-BE49-F238E27FC236}">
                <a16:creationId xmlns:a16="http://schemas.microsoft.com/office/drawing/2014/main" id="{3FD69B2B-9804-42EC-B602-7D84AD754F50}"/>
              </a:ext>
            </a:extLst>
          </p:cNvPr>
          <p:cNvSpPr txBox="1">
            <a:spLocks noChangeArrowheads="1"/>
          </p:cNvSpPr>
          <p:nvPr/>
        </p:nvSpPr>
        <p:spPr bwMode="gray">
          <a:xfrm>
            <a:off x="7620513" y="2492896"/>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it-IT" sz="8546" dirty="0"/>
              <a:t>5</a:t>
            </a:r>
          </a:p>
        </p:txBody>
      </p:sp>
      <p:sp>
        <p:nvSpPr>
          <p:cNvPr id="15" name="TextBox 9">
            <a:extLst>
              <a:ext uri="{FF2B5EF4-FFF2-40B4-BE49-F238E27FC236}">
                <a16:creationId xmlns:a16="http://schemas.microsoft.com/office/drawing/2014/main" id="{B7E57E8B-766C-409F-98AF-90558B392BF1}"/>
              </a:ext>
            </a:extLst>
          </p:cNvPr>
          <p:cNvSpPr txBox="1">
            <a:spLocks noChangeArrowheads="1"/>
          </p:cNvSpPr>
          <p:nvPr/>
        </p:nvSpPr>
        <p:spPr bwMode="auto">
          <a:xfrm>
            <a:off x="7041039" y="3753184"/>
            <a:ext cx="1851441" cy="1200329"/>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Q&amp;A</a:t>
            </a:r>
          </a:p>
          <a:p>
            <a:pPr algn="ctr"/>
            <a:endParaRPr lang="en-US" sz="1800" dirty="0">
              <a:cs typeface="Arial" panose="020B0604020202020204" pitchFamily="34" charset="0"/>
            </a:endParaRPr>
          </a:p>
          <a:p>
            <a:pPr algn="ctr"/>
            <a:r>
              <a:rPr lang="en-US" sz="1800" dirty="0">
                <a:cs typeface="Arial" panose="020B0604020202020204" pitchFamily="34" charset="0"/>
              </a:rPr>
              <a:t>Questions!</a:t>
            </a:r>
          </a:p>
          <a:p>
            <a:pPr algn="ctr"/>
            <a:r>
              <a:rPr lang="en-US" sz="1800" dirty="0">
                <a:cs typeface="Arial" panose="020B0604020202020204" pitchFamily="34" charset="0"/>
              </a:rPr>
              <a:t>Answers?</a:t>
            </a:r>
          </a:p>
        </p:txBody>
      </p:sp>
    </p:spTree>
    <p:extLst>
      <p:ext uri="{BB962C8B-B14F-4D97-AF65-F5344CB8AC3E}">
        <p14:creationId xmlns:p14="http://schemas.microsoft.com/office/powerpoint/2010/main" val="126851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2"/>
          <p:cNvSpPr txBox="1">
            <a:spLocks noChangeArrowheads="1"/>
          </p:cNvSpPr>
          <p:nvPr/>
        </p:nvSpPr>
        <p:spPr bwMode="gray">
          <a:xfrm>
            <a:off x="697155" y="2486913"/>
            <a:ext cx="638662" cy="1385955"/>
          </a:xfrm>
          <a:prstGeom prst="rect">
            <a:avLst/>
          </a:prstGeom>
          <a:noFill/>
          <a:ln w="9525" algn="ctr">
            <a:noFill/>
            <a:miter lim="800000"/>
            <a:headEnd/>
            <a:tailEnd/>
          </a:ln>
        </p:spPr>
        <p:txBody>
          <a:bodyPr wrap="square" lIns="67467" tIns="35083" rIns="67467" bIns="35083">
            <a:spAutoFit/>
          </a:bodyPr>
          <a:lstStyle>
            <a:defPPr>
              <a:defRPr lang="de-DE"/>
            </a:defPPr>
            <a:lvl1pPr algn="ctr">
              <a:spcBef>
                <a:spcPct val="0"/>
              </a:spcBef>
              <a:buClr>
                <a:schemeClr val="accent1"/>
              </a:buClr>
              <a:buSzPct val="80000"/>
              <a:tabLst>
                <a:tab pos="430901" algn="l"/>
              </a:tabLst>
              <a:defRPr sz="11398">
                <a:solidFill>
                  <a:srgbClr val="F0AB00"/>
                </a:solidFill>
                <a:latin typeface="BentonSans Bold" panose="02000803000000020004" pitchFamily="2" charset="0"/>
              </a:defRPr>
            </a:lvl1pPr>
          </a:lstStyle>
          <a:p>
            <a:r>
              <a:rPr lang="en-US" sz="8546" dirty="0">
                <a:solidFill>
                  <a:schemeClr val="bg1">
                    <a:lumMod val="75000"/>
                  </a:schemeClr>
                </a:solidFill>
              </a:rPr>
              <a:t>1</a:t>
            </a:r>
          </a:p>
        </p:txBody>
      </p:sp>
      <p:sp>
        <p:nvSpPr>
          <p:cNvPr id="38" name="TextBox 9"/>
          <p:cNvSpPr txBox="1">
            <a:spLocks noChangeArrowheads="1"/>
          </p:cNvSpPr>
          <p:nvPr/>
        </p:nvSpPr>
        <p:spPr bwMode="auto">
          <a:xfrm>
            <a:off x="107504" y="3735684"/>
            <a:ext cx="1851441" cy="646331"/>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Digitization &amp;</a:t>
            </a:r>
          </a:p>
          <a:p>
            <a:pPr algn="ctr"/>
            <a:r>
              <a:rPr lang="en-US" sz="1800" dirty="0">
                <a:cs typeface="Arial" panose="020B0604020202020204" pitchFamily="34" charset="0"/>
              </a:rPr>
              <a:t>Digitalization</a:t>
            </a:r>
          </a:p>
        </p:txBody>
      </p:sp>
      <p:sp>
        <p:nvSpPr>
          <p:cNvPr id="30" name="Text Box 12"/>
          <p:cNvSpPr txBox="1">
            <a:spLocks noChangeArrowheads="1"/>
          </p:cNvSpPr>
          <p:nvPr/>
        </p:nvSpPr>
        <p:spPr bwMode="gray">
          <a:xfrm>
            <a:off x="4356036" y="2486913"/>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en-US" sz="8546" dirty="0"/>
              <a:t>3</a:t>
            </a:r>
          </a:p>
        </p:txBody>
      </p:sp>
      <p:sp>
        <p:nvSpPr>
          <p:cNvPr id="36" name="Text Box 12"/>
          <p:cNvSpPr txBox="1">
            <a:spLocks noChangeArrowheads="1"/>
          </p:cNvSpPr>
          <p:nvPr/>
        </p:nvSpPr>
        <p:spPr bwMode="gray">
          <a:xfrm>
            <a:off x="2563400" y="2486913"/>
            <a:ext cx="692493"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en-US" sz="8546" dirty="0">
                <a:solidFill>
                  <a:schemeClr val="bg1">
                    <a:lumMod val="65000"/>
                  </a:schemeClr>
                </a:solidFill>
              </a:rPr>
              <a:t>2</a:t>
            </a:r>
          </a:p>
        </p:txBody>
      </p:sp>
      <p:sp>
        <p:nvSpPr>
          <p:cNvPr id="34" name="Text Box 12"/>
          <p:cNvSpPr txBox="1">
            <a:spLocks noChangeArrowheads="1"/>
          </p:cNvSpPr>
          <p:nvPr/>
        </p:nvSpPr>
        <p:spPr bwMode="gray">
          <a:xfrm>
            <a:off x="6053411" y="2486913"/>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it-IT" sz="8546" dirty="0">
                <a:solidFill>
                  <a:srgbClr val="FFC000"/>
                </a:solidFill>
              </a:rPr>
              <a:t>4</a:t>
            </a:r>
          </a:p>
        </p:txBody>
      </p:sp>
      <p:sp>
        <p:nvSpPr>
          <p:cNvPr id="11" name="TextBox 9">
            <a:extLst>
              <a:ext uri="{FF2B5EF4-FFF2-40B4-BE49-F238E27FC236}">
                <a16:creationId xmlns:a16="http://schemas.microsoft.com/office/drawing/2014/main" id="{B8F63FC6-E9D2-4390-86B6-26654EB13AB1}"/>
              </a:ext>
            </a:extLst>
          </p:cNvPr>
          <p:cNvSpPr txBox="1">
            <a:spLocks noChangeArrowheads="1"/>
          </p:cNvSpPr>
          <p:nvPr/>
        </p:nvSpPr>
        <p:spPr bwMode="auto">
          <a:xfrm>
            <a:off x="1958945" y="3712577"/>
            <a:ext cx="1851441" cy="646331"/>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Machine Learning</a:t>
            </a:r>
          </a:p>
        </p:txBody>
      </p:sp>
      <p:sp>
        <p:nvSpPr>
          <p:cNvPr id="12" name="TextBox 9">
            <a:extLst>
              <a:ext uri="{FF2B5EF4-FFF2-40B4-BE49-F238E27FC236}">
                <a16:creationId xmlns:a16="http://schemas.microsoft.com/office/drawing/2014/main" id="{C065E52B-AF4C-48E1-8A6C-CA47E042D0B6}"/>
              </a:ext>
            </a:extLst>
          </p:cNvPr>
          <p:cNvSpPr txBox="1">
            <a:spLocks noChangeArrowheads="1"/>
          </p:cNvSpPr>
          <p:nvPr/>
        </p:nvSpPr>
        <p:spPr bwMode="auto">
          <a:xfrm>
            <a:off x="3776562" y="3747201"/>
            <a:ext cx="1851441" cy="369332"/>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Blockchain</a:t>
            </a:r>
          </a:p>
        </p:txBody>
      </p:sp>
      <p:sp>
        <p:nvSpPr>
          <p:cNvPr id="13" name="TextBox 9">
            <a:extLst>
              <a:ext uri="{FF2B5EF4-FFF2-40B4-BE49-F238E27FC236}">
                <a16:creationId xmlns:a16="http://schemas.microsoft.com/office/drawing/2014/main" id="{D604963B-5CD8-4D90-A779-92DF9A3658F7}"/>
              </a:ext>
            </a:extLst>
          </p:cNvPr>
          <p:cNvSpPr txBox="1">
            <a:spLocks noChangeArrowheads="1"/>
          </p:cNvSpPr>
          <p:nvPr/>
        </p:nvSpPr>
        <p:spPr bwMode="auto">
          <a:xfrm>
            <a:off x="5473937" y="3747201"/>
            <a:ext cx="1851441" cy="369332"/>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Industry 4.0</a:t>
            </a:r>
          </a:p>
        </p:txBody>
      </p:sp>
      <p:sp>
        <p:nvSpPr>
          <p:cNvPr id="14" name="Text Box 12">
            <a:extLst>
              <a:ext uri="{FF2B5EF4-FFF2-40B4-BE49-F238E27FC236}">
                <a16:creationId xmlns:a16="http://schemas.microsoft.com/office/drawing/2014/main" id="{3FD69B2B-9804-42EC-B602-7D84AD754F50}"/>
              </a:ext>
            </a:extLst>
          </p:cNvPr>
          <p:cNvSpPr txBox="1">
            <a:spLocks noChangeArrowheads="1"/>
          </p:cNvSpPr>
          <p:nvPr/>
        </p:nvSpPr>
        <p:spPr bwMode="gray">
          <a:xfrm>
            <a:off x="7620513" y="2492896"/>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it-IT" sz="8546" dirty="0"/>
              <a:t>5</a:t>
            </a:r>
          </a:p>
        </p:txBody>
      </p:sp>
      <p:sp>
        <p:nvSpPr>
          <p:cNvPr id="15" name="TextBox 9">
            <a:extLst>
              <a:ext uri="{FF2B5EF4-FFF2-40B4-BE49-F238E27FC236}">
                <a16:creationId xmlns:a16="http://schemas.microsoft.com/office/drawing/2014/main" id="{B7E57E8B-766C-409F-98AF-90558B392BF1}"/>
              </a:ext>
            </a:extLst>
          </p:cNvPr>
          <p:cNvSpPr txBox="1">
            <a:spLocks noChangeArrowheads="1"/>
          </p:cNvSpPr>
          <p:nvPr/>
        </p:nvSpPr>
        <p:spPr bwMode="auto">
          <a:xfrm>
            <a:off x="7041039" y="3753184"/>
            <a:ext cx="1851441" cy="1200329"/>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Q&amp;A</a:t>
            </a:r>
          </a:p>
          <a:p>
            <a:pPr algn="ctr"/>
            <a:endParaRPr lang="en-US" sz="1800" dirty="0">
              <a:cs typeface="Arial" panose="020B0604020202020204" pitchFamily="34" charset="0"/>
            </a:endParaRPr>
          </a:p>
          <a:p>
            <a:pPr algn="ctr"/>
            <a:r>
              <a:rPr lang="en-US" sz="1800" dirty="0">
                <a:cs typeface="Arial" panose="020B0604020202020204" pitchFamily="34" charset="0"/>
              </a:rPr>
              <a:t>Questions!</a:t>
            </a:r>
          </a:p>
          <a:p>
            <a:pPr algn="ctr"/>
            <a:r>
              <a:rPr lang="en-US" sz="1800" dirty="0">
                <a:cs typeface="Arial" panose="020B0604020202020204" pitchFamily="34" charset="0"/>
              </a:rPr>
              <a:t>Answers?</a:t>
            </a:r>
          </a:p>
        </p:txBody>
      </p:sp>
    </p:spTree>
    <p:extLst>
      <p:ext uri="{BB962C8B-B14F-4D97-AF65-F5344CB8AC3E}">
        <p14:creationId xmlns:p14="http://schemas.microsoft.com/office/powerpoint/2010/main" val="372395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2" name="Rechteck 1">
            <a:extLst>
              <a:ext uri="{FF2B5EF4-FFF2-40B4-BE49-F238E27FC236}">
                <a16:creationId xmlns:a16="http://schemas.microsoft.com/office/drawing/2014/main" id="{E130878F-6958-44EC-9271-B9D3899B4B54}"/>
              </a:ext>
            </a:extLst>
          </p:cNvPr>
          <p:cNvSpPr/>
          <p:nvPr/>
        </p:nvSpPr>
        <p:spPr>
          <a:xfrm>
            <a:off x="359530" y="256292"/>
            <a:ext cx="8424936" cy="584775"/>
          </a:xfrm>
          <a:prstGeom prst="rect">
            <a:avLst/>
          </a:prstGeom>
        </p:spPr>
        <p:txBody>
          <a:bodyPr wrap="square">
            <a:spAutoFit/>
          </a:bodyPr>
          <a:lstStyle/>
          <a:p>
            <a:r>
              <a:rPr lang="de-DE" sz="3200" dirty="0">
                <a:cs typeface="Arial" panose="020B0604020202020204" pitchFamily="34" charset="0"/>
              </a:rPr>
              <a:t>Industry 4.0</a:t>
            </a:r>
          </a:p>
        </p:txBody>
      </p:sp>
      <p:sp>
        <p:nvSpPr>
          <p:cNvPr id="6" name="Titel 1">
            <a:extLst>
              <a:ext uri="{FF2B5EF4-FFF2-40B4-BE49-F238E27FC236}">
                <a16:creationId xmlns:a16="http://schemas.microsoft.com/office/drawing/2014/main" id="{728FA2E2-EB49-4ABC-88C2-558F380C2DBE}"/>
              </a:ext>
            </a:extLst>
          </p:cNvPr>
          <p:cNvSpPr txBox="1">
            <a:spLocks/>
          </p:cNvSpPr>
          <p:nvPr/>
        </p:nvSpPr>
        <p:spPr>
          <a:xfrm>
            <a:off x="359530" y="1255160"/>
            <a:ext cx="8178225" cy="4843535"/>
          </a:xfrm>
          <a:prstGeom prst="rect">
            <a:avLst/>
          </a:prstGeom>
        </p:spPr>
        <p:txBody>
          <a:bodyPr>
            <a:noAutofit/>
          </a:bodyPr>
          <a:lstStyle>
            <a:lvl1pPr algn="ctr" rtl="0" eaLnBrk="1" fontAlgn="base" hangingPunct="1">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a:lstStyle>
          <a:p>
            <a:pPr algn="just"/>
            <a:r>
              <a:rPr lang="en-GB" sz="1200" b="1" dirty="0">
                <a:latin typeface="Arial" panose="020B0604020202020204" pitchFamily="34" charset="0"/>
                <a:cs typeface="Arial" panose="020B0604020202020204" pitchFamily="34" charset="0"/>
              </a:rPr>
              <a:t>Definition:</a:t>
            </a:r>
          </a:p>
          <a:p>
            <a:pPr algn="just"/>
            <a:br>
              <a:rPr lang="en-GB" sz="1200" b="1"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Industry 4.0 is a name for the current trend of automation and data exchange in manufacturing technologies. It includes cyber-physical systems, the Internet of things, cloud computing and cognitive computing.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Industry 4.0 is commonly referred to as the fourth industrial revolution.</a:t>
            </a: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algn="l"/>
            <a:r>
              <a:rPr lang="en-GB" sz="1200" dirty="0">
                <a:latin typeface="Arial" panose="020B0604020202020204" pitchFamily="34" charset="0"/>
                <a:cs typeface="Arial" panose="020B0604020202020204" pitchFamily="34" charset="0"/>
              </a:rPr>
              <a:t>Quelle: https://en.wikipedia.org/wiki/Industry_4.0</a:t>
            </a:r>
          </a:p>
          <a:p>
            <a:pPr algn="l"/>
            <a:endParaRPr lang="de-DE" sz="1200" b="1" dirty="0">
              <a:latin typeface="Arial" panose="020B0604020202020204" pitchFamily="34" charset="0"/>
              <a:cs typeface="Arial" panose="020B0604020202020204" pitchFamily="34" charset="0"/>
              <a:hlinkClick r:id="rId4"/>
            </a:endParaRPr>
          </a:p>
          <a:p>
            <a:pPr algn="l"/>
            <a:endParaRPr lang="de-DE" sz="20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1E4B27EC-04B0-476C-B9CF-F7C87CAFF1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8546" y="2276872"/>
            <a:ext cx="6300192" cy="3061500"/>
          </a:xfrm>
          <a:prstGeom prst="rect">
            <a:avLst/>
          </a:prstGeom>
        </p:spPr>
      </p:pic>
    </p:spTree>
    <p:extLst>
      <p:ext uri="{BB962C8B-B14F-4D97-AF65-F5344CB8AC3E}">
        <p14:creationId xmlns:p14="http://schemas.microsoft.com/office/powerpoint/2010/main" val="32066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2" name="Rechteck 1">
            <a:extLst>
              <a:ext uri="{FF2B5EF4-FFF2-40B4-BE49-F238E27FC236}">
                <a16:creationId xmlns:a16="http://schemas.microsoft.com/office/drawing/2014/main" id="{E130878F-6958-44EC-9271-B9D3899B4B54}"/>
              </a:ext>
            </a:extLst>
          </p:cNvPr>
          <p:cNvSpPr/>
          <p:nvPr/>
        </p:nvSpPr>
        <p:spPr>
          <a:xfrm>
            <a:off x="359530" y="256292"/>
            <a:ext cx="8424936" cy="584775"/>
          </a:xfrm>
          <a:prstGeom prst="rect">
            <a:avLst/>
          </a:prstGeom>
        </p:spPr>
        <p:txBody>
          <a:bodyPr wrap="square">
            <a:spAutoFit/>
          </a:bodyPr>
          <a:lstStyle/>
          <a:p>
            <a:r>
              <a:rPr lang="de-DE" sz="3200" dirty="0">
                <a:cs typeface="Arial" panose="020B0604020202020204" pitchFamily="34" charset="0"/>
              </a:rPr>
              <a:t>Industry 4.0</a:t>
            </a:r>
          </a:p>
        </p:txBody>
      </p:sp>
      <p:sp>
        <p:nvSpPr>
          <p:cNvPr id="6" name="Titel 1">
            <a:extLst>
              <a:ext uri="{FF2B5EF4-FFF2-40B4-BE49-F238E27FC236}">
                <a16:creationId xmlns:a16="http://schemas.microsoft.com/office/drawing/2014/main" id="{728FA2E2-EB49-4ABC-88C2-558F380C2DBE}"/>
              </a:ext>
            </a:extLst>
          </p:cNvPr>
          <p:cNvSpPr txBox="1">
            <a:spLocks/>
          </p:cNvSpPr>
          <p:nvPr/>
        </p:nvSpPr>
        <p:spPr>
          <a:xfrm>
            <a:off x="359530" y="1255160"/>
            <a:ext cx="8178225" cy="4843535"/>
          </a:xfrm>
          <a:prstGeom prst="rect">
            <a:avLst/>
          </a:prstGeom>
        </p:spPr>
        <p:txBody>
          <a:bodyPr>
            <a:noAutofit/>
          </a:bodyPr>
          <a:lstStyle>
            <a:lvl1pPr algn="ctr" rtl="0" eaLnBrk="1" fontAlgn="base" hangingPunct="1">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a:lstStyle>
          <a:p>
            <a:pPr algn="l"/>
            <a:r>
              <a:rPr lang="en-GB" sz="1200" dirty="0">
                <a:cs typeface="Arial" panose="020B0604020202020204" pitchFamily="34" charset="0"/>
              </a:rPr>
              <a:t>Deutsch: </a:t>
            </a:r>
            <a:r>
              <a:rPr lang="en-GB" sz="1200" dirty="0">
                <a:cs typeface="Arial" panose="020B0604020202020204" pitchFamily="34" charset="0"/>
                <a:hlinkClick r:id="rId5"/>
              </a:rPr>
              <a:t>https://www.youtube.com/watch?v=ILkWFzdfpwY</a:t>
            </a:r>
            <a:endParaRPr lang="en-GB" sz="1200" dirty="0">
              <a:cs typeface="Arial" panose="020B0604020202020204" pitchFamily="34" charset="0"/>
            </a:endParaRPr>
          </a:p>
          <a:p>
            <a:pPr algn="l"/>
            <a:endParaRPr lang="en-GB" sz="1200" dirty="0">
              <a:cs typeface="Arial" panose="020B0604020202020204" pitchFamily="34" charset="0"/>
            </a:endParaRPr>
          </a:p>
          <a:p>
            <a:pPr algn="l"/>
            <a:r>
              <a:rPr lang="en-GB" sz="1200" dirty="0">
                <a:cs typeface="Arial" panose="020B0604020202020204" pitchFamily="34" charset="0"/>
              </a:rPr>
              <a:t>English:  </a:t>
            </a:r>
            <a:r>
              <a:rPr lang="en-GB" sz="1200" dirty="0">
                <a:cs typeface="Arial" panose="020B0604020202020204" pitchFamily="34" charset="0"/>
                <a:hlinkClick r:id="rId6"/>
              </a:rPr>
              <a:t>https://www.youtube.com/watch?v=MZkY9HNCiM0</a:t>
            </a:r>
            <a:endParaRPr lang="en-GB" sz="1200" dirty="0">
              <a:cs typeface="Arial" panose="020B0604020202020204" pitchFamily="34" charset="0"/>
            </a:endParaRPr>
          </a:p>
          <a:p>
            <a:pPr algn="l"/>
            <a:endParaRPr lang="en-GB" sz="1200" dirty="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b="1"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algn="l"/>
            <a:endParaRPr lang="en-GB" sz="1200" dirty="0">
              <a:latin typeface="Arial" panose="020B0604020202020204" pitchFamily="34" charset="0"/>
              <a:cs typeface="Arial" panose="020B0604020202020204" pitchFamily="34" charset="0"/>
            </a:endParaRPr>
          </a:p>
          <a:p>
            <a:pPr algn="l"/>
            <a:endParaRPr lang="de-DE" sz="1200" b="1" dirty="0">
              <a:latin typeface="Arial" panose="020B0604020202020204" pitchFamily="34" charset="0"/>
              <a:cs typeface="Arial" panose="020B0604020202020204" pitchFamily="34" charset="0"/>
              <a:hlinkClick r:id="rId7"/>
            </a:endParaRPr>
          </a:p>
          <a:p>
            <a:pPr algn="l"/>
            <a:endParaRPr lang="de-DE" sz="2000" dirty="0">
              <a:latin typeface="Arial" panose="020B0604020202020204" pitchFamily="34" charset="0"/>
              <a:cs typeface="Arial" panose="020B0604020202020204" pitchFamily="34" charset="0"/>
            </a:endParaRPr>
          </a:p>
        </p:txBody>
      </p:sp>
      <p:pic>
        <p:nvPicPr>
          <p:cNvPr id="4" name="Onlinemedien 3">
            <a:hlinkClick r:id="" action="ppaction://media"/>
            <a:extLst>
              <a:ext uri="{FF2B5EF4-FFF2-40B4-BE49-F238E27FC236}">
                <a16:creationId xmlns:a16="http://schemas.microsoft.com/office/drawing/2014/main" id="{692CDDF2-1E06-4F42-B647-AAE98E65DB00}"/>
              </a:ext>
            </a:extLst>
          </p:cNvPr>
          <p:cNvPicPr>
            <a:picLocks noRot="1" noChangeAspect="1"/>
          </p:cNvPicPr>
          <p:nvPr>
            <a:videoFile r:link="rId1"/>
          </p:nvPr>
        </p:nvPicPr>
        <p:blipFill>
          <a:blip r:embed="rId8"/>
          <a:stretch>
            <a:fillRect/>
          </a:stretch>
        </p:blipFill>
        <p:spPr>
          <a:xfrm>
            <a:off x="1852315" y="1969033"/>
            <a:ext cx="5489755" cy="4117316"/>
          </a:xfrm>
          <a:prstGeom prst="rect">
            <a:avLst/>
          </a:prstGeom>
        </p:spPr>
      </p:pic>
    </p:spTree>
    <p:extLst>
      <p:ext uri="{BB962C8B-B14F-4D97-AF65-F5344CB8AC3E}">
        <p14:creationId xmlns:p14="http://schemas.microsoft.com/office/powerpoint/2010/main" val="1597363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2" name="Rechteck 1">
            <a:extLst>
              <a:ext uri="{FF2B5EF4-FFF2-40B4-BE49-F238E27FC236}">
                <a16:creationId xmlns:a16="http://schemas.microsoft.com/office/drawing/2014/main" id="{E130878F-6958-44EC-9271-B9D3899B4B54}"/>
              </a:ext>
            </a:extLst>
          </p:cNvPr>
          <p:cNvSpPr/>
          <p:nvPr/>
        </p:nvSpPr>
        <p:spPr>
          <a:xfrm>
            <a:off x="359530" y="256292"/>
            <a:ext cx="8424936" cy="584775"/>
          </a:xfrm>
          <a:prstGeom prst="rect">
            <a:avLst/>
          </a:prstGeom>
        </p:spPr>
        <p:txBody>
          <a:bodyPr wrap="square">
            <a:spAutoFit/>
          </a:bodyPr>
          <a:lstStyle/>
          <a:p>
            <a:r>
              <a:rPr lang="de-DE" sz="3200" dirty="0">
                <a:cs typeface="Arial" panose="020B0604020202020204" pitchFamily="34" charset="0"/>
              </a:rPr>
              <a:t>Industry 4.0</a:t>
            </a:r>
          </a:p>
        </p:txBody>
      </p:sp>
      <p:sp>
        <p:nvSpPr>
          <p:cNvPr id="6" name="Titel 1">
            <a:extLst>
              <a:ext uri="{FF2B5EF4-FFF2-40B4-BE49-F238E27FC236}">
                <a16:creationId xmlns:a16="http://schemas.microsoft.com/office/drawing/2014/main" id="{728FA2E2-EB49-4ABC-88C2-558F380C2DBE}"/>
              </a:ext>
            </a:extLst>
          </p:cNvPr>
          <p:cNvSpPr txBox="1">
            <a:spLocks/>
          </p:cNvSpPr>
          <p:nvPr/>
        </p:nvSpPr>
        <p:spPr>
          <a:xfrm>
            <a:off x="359530" y="942518"/>
            <a:ext cx="8178225" cy="4834292"/>
          </a:xfrm>
          <a:prstGeom prst="rect">
            <a:avLst/>
          </a:prstGeom>
        </p:spPr>
        <p:txBody>
          <a:bodyPr>
            <a:noAutofit/>
          </a:bodyPr>
          <a:lstStyle>
            <a:lvl1pPr algn="ctr" rtl="0" eaLnBrk="1" fontAlgn="base" hangingPunct="1">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a:lstStyle>
          <a:p>
            <a:pPr algn="l"/>
            <a:endParaRPr lang="en-GB" sz="1200" b="1" dirty="0">
              <a:latin typeface="Arial" panose="020B0604020202020204" pitchFamily="34" charset="0"/>
              <a:cs typeface="Arial" panose="020B0604020202020204" pitchFamily="34" charset="0"/>
            </a:endParaRPr>
          </a:p>
          <a:p>
            <a:pPr algn="l"/>
            <a:r>
              <a:rPr lang="en-GB" sz="1200" b="1" dirty="0">
                <a:latin typeface="Arial" panose="020B0604020202020204" pitchFamily="34" charset="0"/>
                <a:cs typeface="Arial" panose="020B0604020202020204" pitchFamily="34" charset="0"/>
              </a:rPr>
              <a:t>Technology Roadmap</a:t>
            </a:r>
            <a:endParaRPr lang="en-GB" sz="1200" dirty="0">
              <a:latin typeface="Arial" panose="020B0604020202020204" pitchFamily="34" charset="0"/>
              <a:cs typeface="Arial" panose="020B0604020202020204" pitchFamily="34" charset="0"/>
            </a:endParaRPr>
          </a:p>
          <a:p>
            <a:pPr algn="l"/>
            <a:r>
              <a:rPr lang="en-GB" sz="1200" dirty="0">
                <a:latin typeface="Arial" panose="020B0604020202020204" pitchFamily="34" charset="0"/>
                <a:cs typeface="Arial" panose="020B0604020202020204" pitchFamily="34" charset="0"/>
              </a:rPr>
              <a:t>From both strategic and technological perspectives, the Industry 4.0 roadmap visualizes every further step on the route towards an entirely digital enterprise. In order to achieve success in the digital transformation process, it is necessary to prepare the technology roadmap in the most accurate way. </a:t>
            </a:r>
          </a:p>
          <a:p>
            <a:pPr algn="l"/>
            <a:endParaRPr lang="en-GB" sz="1200" dirty="0">
              <a:latin typeface="Arial" panose="020B0604020202020204" pitchFamily="34" charset="0"/>
              <a:cs typeface="Arial" panose="020B0604020202020204" pitchFamily="34" charset="0"/>
            </a:endParaRPr>
          </a:p>
          <a:p>
            <a:pPr algn="l"/>
            <a:r>
              <a:rPr lang="en-GB" sz="1200" b="1" dirty="0">
                <a:latin typeface="Arial" panose="020B0604020202020204" pitchFamily="34" charset="0"/>
                <a:cs typeface="Arial" panose="020B0604020202020204" pitchFamily="34" charset="0"/>
              </a:rPr>
              <a:t>Driven by:</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digital transformation in vertical/horizontal value chains and product/service offerings of the companies. </a:t>
            </a:r>
          </a:p>
          <a:p>
            <a:pPr algn="l"/>
            <a:endParaRPr lang="en-GB" sz="1200" dirty="0">
              <a:latin typeface="Arial" panose="020B0604020202020204" pitchFamily="34" charset="0"/>
              <a:cs typeface="Arial" panose="020B0604020202020204" pitchFamily="34" charset="0"/>
            </a:endParaRPr>
          </a:p>
          <a:p>
            <a:pPr algn="l"/>
            <a:r>
              <a:rPr lang="en-GB" sz="1200" b="1" dirty="0">
                <a:latin typeface="Arial" panose="020B0604020202020204" pitchFamily="34" charset="0"/>
                <a:cs typeface="Arial" panose="020B0604020202020204" pitchFamily="34" charset="0"/>
              </a:rPr>
              <a:t>Required key technologies</a:t>
            </a:r>
            <a:r>
              <a:rPr lang="en-GB" sz="1200" dirty="0">
                <a:latin typeface="Arial" panose="020B0604020202020204" pitchFamily="34" charset="0"/>
                <a:cs typeface="Arial" panose="020B0604020202020204" pitchFamily="34" charset="0"/>
              </a:rPr>
              <a:t> for Industry 4.0 transformation:</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internet of things</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machine learning</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cloud systems</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Data Intelligence</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Cybersecurity</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adaptive robotics</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Blockchain</a:t>
            </a:r>
          </a:p>
          <a:p>
            <a:pPr marL="171450" indent="-171450" algn="l">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lgn="l"/>
            <a:r>
              <a:rPr lang="en-GB" sz="1200" b="1" dirty="0">
                <a:latin typeface="Arial" panose="020B0604020202020204" pitchFamily="34" charset="0"/>
                <a:cs typeface="Arial" panose="020B0604020202020204" pitchFamily="34" charset="0"/>
              </a:rPr>
              <a:t>Big data analytics </a:t>
            </a:r>
            <a:r>
              <a:rPr lang="en-GB" sz="1200" dirty="0">
                <a:latin typeface="Arial" panose="020B0604020202020204" pitchFamily="34" charset="0"/>
                <a:cs typeface="Arial" panose="020B0604020202020204" pitchFamily="34" charset="0"/>
              </a:rPr>
              <a:t>consists of </a:t>
            </a:r>
            <a:r>
              <a:rPr lang="en-GB" sz="1200" b="1" dirty="0">
                <a:latin typeface="Arial" panose="020B0604020202020204" pitchFamily="34" charset="0"/>
                <a:cs typeface="Arial" panose="020B0604020202020204" pitchFamily="34" charset="0"/>
              </a:rPr>
              <a:t>6Cs</a:t>
            </a:r>
            <a:r>
              <a:rPr lang="en-GB" sz="1200" dirty="0">
                <a:latin typeface="Arial" panose="020B0604020202020204" pitchFamily="34" charset="0"/>
                <a:cs typeface="Arial" panose="020B0604020202020204" pitchFamily="34" charset="0"/>
              </a:rPr>
              <a:t> in the integrated Industry 4.0 and cyber physical systems environment. </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Connection (sensor and networks)</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Cloud (computing and data on demand)</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Cyber (model &amp; memory)</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Content/context (meaning and correlation)</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Community (sharing &amp; collaboration)</a:t>
            </a:r>
          </a:p>
          <a:p>
            <a:pPr marL="171450" indent="-171450" algn="l">
              <a:buFont typeface="Arial" panose="020B0604020202020204" pitchFamily="34" charset="0"/>
              <a:buChar char="•"/>
            </a:pPr>
            <a:r>
              <a:rPr lang="en-GB" sz="1200" dirty="0">
                <a:latin typeface="Arial" panose="020B0604020202020204" pitchFamily="34" charset="0"/>
                <a:cs typeface="Arial" panose="020B0604020202020204" pitchFamily="34" charset="0"/>
              </a:rPr>
              <a:t>Customization (personalization and value)</a:t>
            </a:r>
          </a:p>
          <a:p>
            <a:pPr algn="l"/>
            <a:endParaRPr lang="en-GB" sz="1200" b="1" dirty="0">
              <a:latin typeface="Arial" panose="020B0604020202020204" pitchFamily="34" charset="0"/>
              <a:cs typeface="Arial" panose="020B0604020202020204" pitchFamily="34" charset="0"/>
            </a:endParaRPr>
          </a:p>
          <a:p>
            <a:pPr algn="l"/>
            <a:r>
              <a:rPr lang="en-GB" sz="1200" dirty="0">
                <a:latin typeface="Arial" panose="020B0604020202020204" pitchFamily="34" charset="0"/>
                <a:cs typeface="Arial" panose="020B0604020202020204" pitchFamily="34" charset="0"/>
              </a:rPr>
              <a:t>Quelle: https://en.wikipedia.org/wiki/Industry_4.0#Technology_Roadmap_for_Industry_4.0</a:t>
            </a:r>
            <a:endParaRPr lang="en-GB" sz="1200" b="1" dirty="0">
              <a:latin typeface="Arial" panose="020B0604020202020204" pitchFamily="34" charset="0"/>
              <a:cs typeface="Arial" panose="020B0604020202020204" pitchFamily="34" charset="0"/>
            </a:endParaRPr>
          </a:p>
          <a:p>
            <a:pPr algn="l"/>
            <a:r>
              <a:rPr lang="en-GB" sz="1200" dirty="0">
                <a:latin typeface="Arial" panose="020B0604020202020204" pitchFamily="34" charset="0"/>
                <a:cs typeface="Arial" panose="020B0604020202020204" pitchFamily="34" charset="0"/>
              </a:rPr>
              <a:t>Quelle: https://en.wikipedia.org/wiki/Industry_4.0</a:t>
            </a:r>
          </a:p>
          <a:p>
            <a:pPr algn="l"/>
            <a:endParaRPr lang="de-DE" sz="1200" b="1" dirty="0">
              <a:latin typeface="Arial" panose="020B0604020202020204" pitchFamily="34" charset="0"/>
              <a:cs typeface="Arial" panose="020B0604020202020204" pitchFamily="34" charset="0"/>
              <a:hlinkClick r:id="rId3"/>
            </a:endParaRPr>
          </a:p>
          <a:p>
            <a:pPr algn="l"/>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08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 calcmode="lin" valueType="num">
                                      <p:cBhvr additive="base">
                                        <p:cTn id="21"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 calcmode="lin" valueType="num">
                                      <p:cBhvr additive="base">
                                        <p:cTn id="27"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 calcmode="lin" valueType="num">
                                      <p:cBhvr additive="base">
                                        <p:cTn id="35"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
                                            <p:txEl>
                                              <p:pRg st="9" end="9"/>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 calcmode="lin" valueType="num">
                                      <p:cBhvr additive="base">
                                        <p:cTn id="39" dur="500" fill="hold"/>
                                        <p:tgtEl>
                                          <p:spTgt spid="6">
                                            <p:txEl>
                                              <p:pRg st="10" end="1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
                                            <p:txEl>
                                              <p:pRg st="10" end="10"/>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 calcmode="lin" valueType="num">
                                      <p:cBhvr additive="base">
                                        <p:cTn id="43" dur="500" fill="hold"/>
                                        <p:tgtEl>
                                          <p:spTgt spid="6">
                                            <p:txEl>
                                              <p:pRg st="11" end="1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txEl>
                                              <p:pRg st="11" end="11"/>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 calcmode="lin" valueType="num">
                                      <p:cBhvr additive="base">
                                        <p:cTn id="47" dur="500" fill="hold"/>
                                        <p:tgtEl>
                                          <p:spTgt spid="6">
                                            <p:txEl>
                                              <p:pRg st="12" end="12"/>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6">
                                            <p:txEl>
                                              <p:pRg st="12" end="12"/>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6">
                                            <p:txEl>
                                              <p:pRg st="13" end="13"/>
                                            </p:txEl>
                                          </p:spTgt>
                                        </p:tgtEl>
                                        <p:attrNameLst>
                                          <p:attrName>style.visibility</p:attrName>
                                        </p:attrNameLst>
                                      </p:cBhvr>
                                      <p:to>
                                        <p:strVal val="visible"/>
                                      </p:to>
                                    </p:set>
                                    <p:anim calcmode="lin" valueType="num">
                                      <p:cBhvr additive="base">
                                        <p:cTn id="51" dur="500" fill="hold"/>
                                        <p:tgtEl>
                                          <p:spTgt spid="6">
                                            <p:txEl>
                                              <p:pRg st="13" end="13"/>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6">
                                            <p:txEl>
                                              <p:pRg st="13" end="13"/>
                                            </p:txEl>
                                          </p:spTgt>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6">
                                            <p:txEl>
                                              <p:pRg st="14" end="14"/>
                                            </p:txEl>
                                          </p:spTgt>
                                        </p:tgtEl>
                                        <p:attrNameLst>
                                          <p:attrName>style.visibility</p:attrName>
                                        </p:attrNameLst>
                                      </p:cBhvr>
                                      <p:to>
                                        <p:strVal val="visible"/>
                                      </p:to>
                                    </p:set>
                                    <p:anim calcmode="lin" valueType="num">
                                      <p:cBhvr additive="base">
                                        <p:cTn id="55" dur="500" fill="hold"/>
                                        <p:tgtEl>
                                          <p:spTgt spid="6">
                                            <p:txEl>
                                              <p:pRg st="14" end="1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6">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6">
                                            <p:txEl>
                                              <p:pRg st="16" end="16"/>
                                            </p:txEl>
                                          </p:spTgt>
                                        </p:tgtEl>
                                        <p:attrNameLst>
                                          <p:attrName>style.visibility</p:attrName>
                                        </p:attrNameLst>
                                      </p:cBhvr>
                                      <p:to>
                                        <p:strVal val="visible"/>
                                      </p:to>
                                    </p:set>
                                    <p:anim calcmode="lin" valueType="num">
                                      <p:cBhvr additive="base">
                                        <p:cTn id="61" dur="500" fill="hold"/>
                                        <p:tgtEl>
                                          <p:spTgt spid="6">
                                            <p:txEl>
                                              <p:pRg st="16" end="16"/>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6">
                                            <p:txEl>
                                              <p:pRg st="16" end="16"/>
                                            </p:txEl>
                                          </p:spTgt>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6">
                                            <p:txEl>
                                              <p:pRg st="17" end="17"/>
                                            </p:txEl>
                                          </p:spTgt>
                                        </p:tgtEl>
                                        <p:attrNameLst>
                                          <p:attrName>style.visibility</p:attrName>
                                        </p:attrNameLst>
                                      </p:cBhvr>
                                      <p:to>
                                        <p:strVal val="visible"/>
                                      </p:to>
                                    </p:set>
                                    <p:anim calcmode="lin" valueType="num">
                                      <p:cBhvr additive="base">
                                        <p:cTn id="65" dur="500" fill="hold"/>
                                        <p:tgtEl>
                                          <p:spTgt spid="6">
                                            <p:txEl>
                                              <p:pRg st="17" end="17"/>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6">
                                            <p:txEl>
                                              <p:pRg st="17" end="17"/>
                                            </p:txEl>
                                          </p:spTgt>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6">
                                            <p:txEl>
                                              <p:pRg st="18" end="18"/>
                                            </p:txEl>
                                          </p:spTgt>
                                        </p:tgtEl>
                                        <p:attrNameLst>
                                          <p:attrName>style.visibility</p:attrName>
                                        </p:attrNameLst>
                                      </p:cBhvr>
                                      <p:to>
                                        <p:strVal val="visible"/>
                                      </p:to>
                                    </p:set>
                                    <p:anim calcmode="lin" valueType="num">
                                      <p:cBhvr additive="base">
                                        <p:cTn id="69" dur="500" fill="hold"/>
                                        <p:tgtEl>
                                          <p:spTgt spid="6">
                                            <p:txEl>
                                              <p:pRg st="18" end="18"/>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6">
                                            <p:txEl>
                                              <p:pRg st="18" end="18"/>
                                            </p:txEl>
                                          </p:spTgt>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6">
                                            <p:txEl>
                                              <p:pRg st="19" end="19"/>
                                            </p:txEl>
                                          </p:spTgt>
                                        </p:tgtEl>
                                        <p:attrNameLst>
                                          <p:attrName>style.visibility</p:attrName>
                                        </p:attrNameLst>
                                      </p:cBhvr>
                                      <p:to>
                                        <p:strVal val="visible"/>
                                      </p:to>
                                    </p:set>
                                    <p:anim calcmode="lin" valueType="num">
                                      <p:cBhvr additive="base">
                                        <p:cTn id="73" dur="500" fill="hold"/>
                                        <p:tgtEl>
                                          <p:spTgt spid="6">
                                            <p:txEl>
                                              <p:pRg st="19" end="19"/>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6">
                                            <p:txEl>
                                              <p:pRg st="19" end="19"/>
                                            </p:txEl>
                                          </p:spTgt>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0"/>
                                  </p:stCondLst>
                                  <p:childTnLst>
                                    <p:set>
                                      <p:cBhvr>
                                        <p:cTn id="76" dur="1" fill="hold">
                                          <p:stCondLst>
                                            <p:cond delay="0"/>
                                          </p:stCondLst>
                                        </p:cTn>
                                        <p:tgtEl>
                                          <p:spTgt spid="6">
                                            <p:txEl>
                                              <p:pRg st="20" end="20"/>
                                            </p:txEl>
                                          </p:spTgt>
                                        </p:tgtEl>
                                        <p:attrNameLst>
                                          <p:attrName>style.visibility</p:attrName>
                                        </p:attrNameLst>
                                      </p:cBhvr>
                                      <p:to>
                                        <p:strVal val="visible"/>
                                      </p:to>
                                    </p:set>
                                    <p:anim calcmode="lin" valueType="num">
                                      <p:cBhvr additive="base">
                                        <p:cTn id="77" dur="500" fill="hold"/>
                                        <p:tgtEl>
                                          <p:spTgt spid="6">
                                            <p:txEl>
                                              <p:pRg st="20" end="2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6">
                                            <p:txEl>
                                              <p:pRg st="20" end="20"/>
                                            </p:txEl>
                                          </p:spTgt>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6">
                                            <p:txEl>
                                              <p:pRg st="21" end="21"/>
                                            </p:txEl>
                                          </p:spTgt>
                                        </p:tgtEl>
                                        <p:attrNameLst>
                                          <p:attrName>style.visibility</p:attrName>
                                        </p:attrNameLst>
                                      </p:cBhvr>
                                      <p:to>
                                        <p:strVal val="visible"/>
                                      </p:to>
                                    </p:set>
                                    <p:anim calcmode="lin" valueType="num">
                                      <p:cBhvr additive="base">
                                        <p:cTn id="81" dur="500" fill="hold"/>
                                        <p:tgtEl>
                                          <p:spTgt spid="6">
                                            <p:txEl>
                                              <p:pRg st="21" end="21"/>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6">
                                            <p:txEl>
                                              <p:pRg st="21" end="21"/>
                                            </p:txEl>
                                          </p:spTgt>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6">
                                            <p:txEl>
                                              <p:pRg st="22" end="22"/>
                                            </p:txEl>
                                          </p:spTgt>
                                        </p:tgtEl>
                                        <p:attrNameLst>
                                          <p:attrName>style.visibility</p:attrName>
                                        </p:attrNameLst>
                                      </p:cBhvr>
                                      <p:to>
                                        <p:strVal val="visible"/>
                                      </p:to>
                                    </p:set>
                                    <p:anim calcmode="lin" valueType="num">
                                      <p:cBhvr additive="base">
                                        <p:cTn id="85" dur="500" fill="hold"/>
                                        <p:tgtEl>
                                          <p:spTgt spid="6">
                                            <p:txEl>
                                              <p:pRg st="22" end="22"/>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6">
                                            <p:txEl>
                                              <p:pRg st="22" end="2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2"/>
          <p:cNvSpPr txBox="1">
            <a:spLocks noChangeArrowheads="1"/>
          </p:cNvSpPr>
          <p:nvPr/>
        </p:nvSpPr>
        <p:spPr bwMode="gray">
          <a:xfrm>
            <a:off x="697155" y="2486913"/>
            <a:ext cx="638662" cy="1385955"/>
          </a:xfrm>
          <a:prstGeom prst="rect">
            <a:avLst/>
          </a:prstGeom>
          <a:noFill/>
          <a:ln w="9525" algn="ctr">
            <a:noFill/>
            <a:miter lim="800000"/>
            <a:headEnd/>
            <a:tailEnd/>
          </a:ln>
        </p:spPr>
        <p:txBody>
          <a:bodyPr wrap="square" lIns="67467" tIns="35083" rIns="67467" bIns="35083">
            <a:spAutoFit/>
          </a:bodyPr>
          <a:lstStyle>
            <a:defPPr>
              <a:defRPr lang="de-DE"/>
            </a:defPPr>
            <a:lvl1pPr algn="ctr">
              <a:spcBef>
                <a:spcPct val="0"/>
              </a:spcBef>
              <a:buClr>
                <a:schemeClr val="accent1"/>
              </a:buClr>
              <a:buSzPct val="80000"/>
              <a:tabLst>
                <a:tab pos="430901" algn="l"/>
              </a:tabLst>
              <a:defRPr sz="11398">
                <a:solidFill>
                  <a:srgbClr val="F0AB00"/>
                </a:solidFill>
                <a:latin typeface="BentonSans Bold" panose="02000803000000020004" pitchFamily="2" charset="0"/>
              </a:defRPr>
            </a:lvl1pPr>
          </a:lstStyle>
          <a:p>
            <a:r>
              <a:rPr lang="en-US" sz="8546" dirty="0">
                <a:solidFill>
                  <a:schemeClr val="bg1">
                    <a:lumMod val="75000"/>
                  </a:schemeClr>
                </a:solidFill>
              </a:rPr>
              <a:t>1</a:t>
            </a:r>
          </a:p>
        </p:txBody>
      </p:sp>
      <p:sp>
        <p:nvSpPr>
          <p:cNvPr id="38" name="TextBox 9"/>
          <p:cNvSpPr txBox="1">
            <a:spLocks noChangeArrowheads="1"/>
          </p:cNvSpPr>
          <p:nvPr/>
        </p:nvSpPr>
        <p:spPr bwMode="auto">
          <a:xfrm>
            <a:off x="107504" y="3735684"/>
            <a:ext cx="1851441" cy="646331"/>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Digitization &amp;</a:t>
            </a:r>
          </a:p>
          <a:p>
            <a:pPr algn="ctr"/>
            <a:r>
              <a:rPr lang="en-US" sz="1800" dirty="0">
                <a:cs typeface="Arial" panose="020B0604020202020204" pitchFamily="34" charset="0"/>
              </a:rPr>
              <a:t>Digitalization</a:t>
            </a:r>
          </a:p>
        </p:txBody>
      </p:sp>
      <p:sp>
        <p:nvSpPr>
          <p:cNvPr id="30" name="Text Box 12"/>
          <p:cNvSpPr txBox="1">
            <a:spLocks noChangeArrowheads="1"/>
          </p:cNvSpPr>
          <p:nvPr/>
        </p:nvSpPr>
        <p:spPr bwMode="gray">
          <a:xfrm>
            <a:off x="4356036" y="2486913"/>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en-US" sz="8546" dirty="0"/>
              <a:t>3</a:t>
            </a:r>
          </a:p>
        </p:txBody>
      </p:sp>
      <p:sp>
        <p:nvSpPr>
          <p:cNvPr id="36" name="Text Box 12"/>
          <p:cNvSpPr txBox="1">
            <a:spLocks noChangeArrowheads="1"/>
          </p:cNvSpPr>
          <p:nvPr/>
        </p:nvSpPr>
        <p:spPr bwMode="gray">
          <a:xfrm>
            <a:off x="2563400" y="2486913"/>
            <a:ext cx="692493"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en-US" sz="8546" dirty="0">
                <a:solidFill>
                  <a:schemeClr val="bg1">
                    <a:lumMod val="65000"/>
                  </a:schemeClr>
                </a:solidFill>
              </a:rPr>
              <a:t>2</a:t>
            </a:r>
          </a:p>
        </p:txBody>
      </p:sp>
      <p:sp>
        <p:nvSpPr>
          <p:cNvPr id="34" name="Text Box 12"/>
          <p:cNvSpPr txBox="1">
            <a:spLocks noChangeArrowheads="1"/>
          </p:cNvSpPr>
          <p:nvPr/>
        </p:nvSpPr>
        <p:spPr bwMode="gray">
          <a:xfrm>
            <a:off x="6053411" y="2486913"/>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it-IT" sz="8546" dirty="0"/>
              <a:t>4</a:t>
            </a:r>
          </a:p>
        </p:txBody>
      </p:sp>
      <p:sp>
        <p:nvSpPr>
          <p:cNvPr id="11" name="TextBox 9">
            <a:extLst>
              <a:ext uri="{FF2B5EF4-FFF2-40B4-BE49-F238E27FC236}">
                <a16:creationId xmlns:a16="http://schemas.microsoft.com/office/drawing/2014/main" id="{B8F63FC6-E9D2-4390-86B6-26654EB13AB1}"/>
              </a:ext>
            </a:extLst>
          </p:cNvPr>
          <p:cNvSpPr txBox="1">
            <a:spLocks noChangeArrowheads="1"/>
          </p:cNvSpPr>
          <p:nvPr/>
        </p:nvSpPr>
        <p:spPr bwMode="auto">
          <a:xfrm>
            <a:off x="1958945" y="3712577"/>
            <a:ext cx="1851441" cy="646331"/>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Machine Learning</a:t>
            </a:r>
          </a:p>
        </p:txBody>
      </p:sp>
      <p:sp>
        <p:nvSpPr>
          <p:cNvPr id="12" name="TextBox 9">
            <a:extLst>
              <a:ext uri="{FF2B5EF4-FFF2-40B4-BE49-F238E27FC236}">
                <a16:creationId xmlns:a16="http://schemas.microsoft.com/office/drawing/2014/main" id="{C065E52B-AF4C-48E1-8A6C-CA47E042D0B6}"/>
              </a:ext>
            </a:extLst>
          </p:cNvPr>
          <p:cNvSpPr txBox="1">
            <a:spLocks noChangeArrowheads="1"/>
          </p:cNvSpPr>
          <p:nvPr/>
        </p:nvSpPr>
        <p:spPr bwMode="auto">
          <a:xfrm>
            <a:off x="3776562" y="3747201"/>
            <a:ext cx="1851441" cy="369332"/>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Blockchain</a:t>
            </a:r>
          </a:p>
        </p:txBody>
      </p:sp>
      <p:sp>
        <p:nvSpPr>
          <p:cNvPr id="13" name="TextBox 9">
            <a:extLst>
              <a:ext uri="{FF2B5EF4-FFF2-40B4-BE49-F238E27FC236}">
                <a16:creationId xmlns:a16="http://schemas.microsoft.com/office/drawing/2014/main" id="{D604963B-5CD8-4D90-A779-92DF9A3658F7}"/>
              </a:ext>
            </a:extLst>
          </p:cNvPr>
          <p:cNvSpPr txBox="1">
            <a:spLocks noChangeArrowheads="1"/>
          </p:cNvSpPr>
          <p:nvPr/>
        </p:nvSpPr>
        <p:spPr bwMode="auto">
          <a:xfrm>
            <a:off x="5473937" y="3747201"/>
            <a:ext cx="1851441" cy="369332"/>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Industry 4.0</a:t>
            </a:r>
          </a:p>
        </p:txBody>
      </p:sp>
      <p:sp>
        <p:nvSpPr>
          <p:cNvPr id="14" name="Text Box 12">
            <a:extLst>
              <a:ext uri="{FF2B5EF4-FFF2-40B4-BE49-F238E27FC236}">
                <a16:creationId xmlns:a16="http://schemas.microsoft.com/office/drawing/2014/main" id="{3FD69B2B-9804-42EC-B602-7D84AD754F50}"/>
              </a:ext>
            </a:extLst>
          </p:cNvPr>
          <p:cNvSpPr txBox="1">
            <a:spLocks noChangeArrowheads="1"/>
          </p:cNvSpPr>
          <p:nvPr/>
        </p:nvSpPr>
        <p:spPr bwMode="gray">
          <a:xfrm>
            <a:off x="7620513" y="2492896"/>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it-IT" sz="8546" dirty="0">
                <a:solidFill>
                  <a:srgbClr val="FFC000"/>
                </a:solidFill>
              </a:rPr>
              <a:t>5</a:t>
            </a:r>
          </a:p>
        </p:txBody>
      </p:sp>
      <p:sp>
        <p:nvSpPr>
          <p:cNvPr id="15" name="TextBox 9">
            <a:extLst>
              <a:ext uri="{FF2B5EF4-FFF2-40B4-BE49-F238E27FC236}">
                <a16:creationId xmlns:a16="http://schemas.microsoft.com/office/drawing/2014/main" id="{B7E57E8B-766C-409F-98AF-90558B392BF1}"/>
              </a:ext>
            </a:extLst>
          </p:cNvPr>
          <p:cNvSpPr txBox="1">
            <a:spLocks noChangeArrowheads="1"/>
          </p:cNvSpPr>
          <p:nvPr/>
        </p:nvSpPr>
        <p:spPr bwMode="auto">
          <a:xfrm>
            <a:off x="7041039" y="3753184"/>
            <a:ext cx="1851441" cy="1200329"/>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Q&amp;A</a:t>
            </a:r>
          </a:p>
          <a:p>
            <a:pPr algn="ctr"/>
            <a:endParaRPr lang="en-US" sz="1800" dirty="0">
              <a:cs typeface="Arial" panose="020B0604020202020204" pitchFamily="34" charset="0"/>
            </a:endParaRPr>
          </a:p>
          <a:p>
            <a:pPr algn="ctr"/>
            <a:r>
              <a:rPr lang="en-US" sz="1800" dirty="0">
                <a:cs typeface="Arial" panose="020B0604020202020204" pitchFamily="34" charset="0"/>
              </a:rPr>
              <a:t>Questions!</a:t>
            </a:r>
          </a:p>
          <a:p>
            <a:pPr algn="ctr"/>
            <a:r>
              <a:rPr lang="en-US" sz="1800" dirty="0">
                <a:cs typeface="Arial" panose="020B0604020202020204" pitchFamily="34" charset="0"/>
              </a:rPr>
              <a:t>Answers?</a:t>
            </a:r>
          </a:p>
        </p:txBody>
      </p:sp>
    </p:spTree>
    <p:extLst>
      <p:ext uri="{BB962C8B-B14F-4D97-AF65-F5344CB8AC3E}">
        <p14:creationId xmlns:p14="http://schemas.microsoft.com/office/powerpoint/2010/main" val="377812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B54DA2B-A34D-477A-849F-B84FEDC02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046"/>
            <a:ext cx="9144000" cy="6477000"/>
          </a:xfrm>
          <a:prstGeom prst="rect">
            <a:avLst/>
          </a:prstGeom>
          <a:effectLst>
            <a:softEdge rad="1270000"/>
          </a:effectLst>
        </p:spPr>
      </p:pic>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2" name="Rechteck 1">
            <a:extLst>
              <a:ext uri="{FF2B5EF4-FFF2-40B4-BE49-F238E27FC236}">
                <a16:creationId xmlns:a16="http://schemas.microsoft.com/office/drawing/2014/main" id="{E130878F-6958-44EC-9271-B9D3899B4B54}"/>
              </a:ext>
            </a:extLst>
          </p:cNvPr>
          <p:cNvSpPr/>
          <p:nvPr/>
        </p:nvSpPr>
        <p:spPr>
          <a:xfrm>
            <a:off x="359532" y="241011"/>
            <a:ext cx="8424936" cy="584775"/>
          </a:xfrm>
          <a:prstGeom prst="rect">
            <a:avLst/>
          </a:prstGeom>
        </p:spPr>
        <p:txBody>
          <a:bodyPr wrap="square">
            <a:spAutoFit/>
          </a:bodyPr>
          <a:lstStyle/>
          <a:p>
            <a:pPr algn="ctr"/>
            <a:r>
              <a:rPr lang="de-DE" sz="3200" b="1" dirty="0" err="1">
                <a:cs typeface="Arial" panose="020B0604020202020204" pitchFamily="34" charset="0"/>
              </a:rPr>
              <a:t>Thank</a:t>
            </a:r>
            <a:r>
              <a:rPr lang="de-DE" sz="3200" b="1" dirty="0">
                <a:cs typeface="Arial" panose="020B0604020202020204" pitchFamily="34" charset="0"/>
              </a:rPr>
              <a:t> </a:t>
            </a:r>
            <a:r>
              <a:rPr lang="de-DE" sz="3200" b="1" dirty="0" err="1">
                <a:cs typeface="Arial" panose="020B0604020202020204" pitchFamily="34" charset="0"/>
              </a:rPr>
              <a:t>you</a:t>
            </a:r>
            <a:r>
              <a:rPr lang="de-DE" sz="3200" b="1" dirty="0">
                <a:cs typeface="Arial" panose="020B0604020202020204" pitchFamily="34" charset="0"/>
              </a:rPr>
              <a:t>!</a:t>
            </a:r>
          </a:p>
        </p:txBody>
      </p:sp>
      <p:sp>
        <p:nvSpPr>
          <p:cNvPr id="7" name="Rechteck 6">
            <a:extLst>
              <a:ext uri="{FF2B5EF4-FFF2-40B4-BE49-F238E27FC236}">
                <a16:creationId xmlns:a16="http://schemas.microsoft.com/office/drawing/2014/main" id="{F5951C99-0180-4939-B675-A90571031FF3}"/>
              </a:ext>
            </a:extLst>
          </p:cNvPr>
          <p:cNvSpPr/>
          <p:nvPr/>
        </p:nvSpPr>
        <p:spPr>
          <a:xfrm>
            <a:off x="557808" y="6421279"/>
            <a:ext cx="6678488" cy="246221"/>
          </a:xfrm>
          <a:prstGeom prst="rect">
            <a:avLst/>
          </a:prstGeom>
        </p:spPr>
        <p:txBody>
          <a:bodyPr wrap="square">
            <a:spAutoFit/>
          </a:bodyPr>
          <a:lstStyle/>
          <a:p>
            <a:r>
              <a:rPr lang="en-GB" dirty="0"/>
              <a:t>https://smart-place.net/world-economic-forum-transformation-der-produktion-schafft-ungleichgewichte-5041/</a:t>
            </a:r>
          </a:p>
        </p:txBody>
      </p:sp>
    </p:spTree>
    <p:extLst>
      <p:ext uri="{BB962C8B-B14F-4D97-AF65-F5344CB8AC3E}">
        <p14:creationId xmlns:p14="http://schemas.microsoft.com/office/powerpoint/2010/main" val="315625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2"/>
          <p:cNvSpPr txBox="1">
            <a:spLocks noChangeArrowheads="1"/>
          </p:cNvSpPr>
          <p:nvPr/>
        </p:nvSpPr>
        <p:spPr bwMode="gray">
          <a:xfrm>
            <a:off x="697155" y="2486913"/>
            <a:ext cx="638662" cy="1385955"/>
          </a:xfrm>
          <a:prstGeom prst="rect">
            <a:avLst/>
          </a:prstGeom>
          <a:noFill/>
          <a:ln w="9525" algn="ctr">
            <a:noFill/>
            <a:miter lim="800000"/>
            <a:headEnd/>
            <a:tailEnd/>
          </a:ln>
        </p:spPr>
        <p:txBody>
          <a:bodyPr wrap="square" lIns="67467" tIns="35083" rIns="67467" bIns="35083">
            <a:spAutoFit/>
          </a:bodyPr>
          <a:lstStyle>
            <a:defPPr>
              <a:defRPr lang="de-DE"/>
            </a:defPPr>
            <a:lvl1pPr algn="ctr">
              <a:spcBef>
                <a:spcPct val="0"/>
              </a:spcBef>
              <a:buClr>
                <a:schemeClr val="accent1"/>
              </a:buClr>
              <a:buSzPct val="80000"/>
              <a:tabLst>
                <a:tab pos="430901" algn="l"/>
              </a:tabLst>
              <a:defRPr sz="11398">
                <a:solidFill>
                  <a:srgbClr val="F0AB00"/>
                </a:solidFill>
                <a:latin typeface="BentonSans Bold" panose="02000803000000020004" pitchFamily="2" charset="0"/>
              </a:defRPr>
            </a:lvl1pPr>
          </a:lstStyle>
          <a:p>
            <a:r>
              <a:rPr lang="en-US" sz="8546" dirty="0">
                <a:solidFill>
                  <a:srgbClr val="FFA500"/>
                </a:solidFill>
              </a:rPr>
              <a:t>1</a:t>
            </a:r>
          </a:p>
        </p:txBody>
      </p:sp>
      <p:sp>
        <p:nvSpPr>
          <p:cNvPr id="2" name="Title 1"/>
          <p:cNvSpPr>
            <a:spLocks noGrp="1"/>
          </p:cNvSpPr>
          <p:nvPr>
            <p:ph type="title"/>
          </p:nvPr>
        </p:nvSpPr>
        <p:spPr>
          <a:xfrm>
            <a:off x="685800" y="609600"/>
            <a:ext cx="7772400" cy="1143000"/>
          </a:xfrm>
        </p:spPr>
        <p:txBody>
          <a:bodyPr/>
          <a:lstStyle/>
          <a:p>
            <a:pPr algn="l"/>
            <a:r>
              <a:rPr lang="en-US" dirty="0">
                <a:solidFill>
                  <a:schemeClr val="tx1"/>
                </a:solidFill>
                <a:latin typeface="BentonSans Bold" panose="02000803000000020004" pitchFamily="2" charset="0"/>
              </a:rPr>
              <a:t>Agenda</a:t>
            </a:r>
          </a:p>
        </p:txBody>
      </p:sp>
      <p:sp>
        <p:nvSpPr>
          <p:cNvPr id="38" name="TextBox 9"/>
          <p:cNvSpPr txBox="1">
            <a:spLocks noChangeArrowheads="1"/>
          </p:cNvSpPr>
          <p:nvPr/>
        </p:nvSpPr>
        <p:spPr bwMode="auto">
          <a:xfrm>
            <a:off x="107504" y="3735684"/>
            <a:ext cx="1851441" cy="646331"/>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Digitization &amp;</a:t>
            </a:r>
          </a:p>
          <a:p>
            <a:pPr algn="ctr"/>
            <a:r>
              <a:rPr lang="en-US" sz="1800" dirty="0">
                <a:cs typeface="Arial" panose="020B0604020202020204" pitchFamily="34" charset="0"/>
              </a:rPr>
              <a:t>Digitalization</a:t>
            </a:r>
          </a:p>
        </p:txBody>
      </p:sp>
      <p:sp>
        <p:nvSpPr>
          <p:cNvPr id="30" name="Text Box 12"/>
          <p:cNvSpPr txBox="1">
            <a:spLocks noChangeArrowheads="1"/>
          </p:cNvSpPr>
          <p:nvPr/>
        </p:nvSpPr>
        <p:spPr bwMode="gray">
          <a:xfrm>
            <a:off x="4356036" y="2486913"/>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en-US" sz="8546" dirty="0"/>
              <a:t>3</a:t>
            </a:r>
          </a:p>
        </p:txBody>
      </p:sp>
      <p:sp>
        <p:nvSpPr>
          <p:cNvPr id="36" name="Text Box 12"/>
          <p:cNvSpPr txBox="1">
            <a:spLocks noChangeArrowheads="1"/>
          </p:cNvSpPr>
          <p:nvPr/>
        </p:nvSpPr>
        <p:spPr bwMode="gray">
          <a:xfrm>
            <a:off x="2563399" y="2486913"/>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en-US" sz="8546" dirty="0"/>
              <a:t>2</a:t>
            </a:r>
          </a:p>
        </p:txBody>
      </p:sp>
      <p:sp>
        <p:nvSpPr>
          <p:cNvPr id="34" name="Text Box 12"/>
          <p:cNvSpPr txBox="1">
            <a:spLocks noChangeArrowheads="1"/>
          </p:cNvSpPr>
          <p:nvPr/>
        </p:nvSpPr>
        <p:spPr bwMode="gray">
          <a:xfrm>
            <a:off x="6053411" y="2486913"/>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it-IT" sz="8546" dirty="0"/>
              <a:t>4</a:t>
            </a:r>
          </a:p>
        </p:txBody>
      </p:sp>
      <p:sp>
        <p:nvSpPr>
          <p:cNvPr id="11" name="TextBox 9">
            <a:extLst>
              <a:ext uri="{FF2B5EF4-FFF2-40B4-BE49-F238E27FC236}">
                <a16:creationId xmlns:a16="http://schemas.microsoft.com/office/drawing/2014/main" id="{B8F63FC6-E9D2-4390-86B6-26654EB13AB1}"/>
              </a:ext>
            </a:extLst>
          </p:cNvPr>
          <p:cNvSpPr txBox="1">
            <a:spLocks noChangeArrowheads="1"/>
          </p:cNvSpPr>
          <p:nvPr/>
        </p:nvSpPr>
        <p:spPr bwMode="auto">
          <a:xfrm>
            <a:off x="1958945" y="3712577"/>
            <a:ext cx="1851441" cy="646331"/>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Machine Learning</a:t>
            </a:r>
          </a:p>
        </p:txBody>
      </p:sp>
      <p:sp>
        <p:nvSpPr>
          <p:cNvPr id="12" name="TextBox 9">
            <a:extLst>
              <a:ext uri="{FF2B5EF4-FFF2-40B4-BE49-F238E27FC236}">
                <a16:creationId xmlns:a16="http://schemas.microsoft.com/office/drawing/2014/main" id="{C065E52B-AF4C-48E1-8A6C-CA47E042D0B6}"/>
              </a:ext>
            </a:extLst>
          </p:cNvPr>
          <p:cNvSpPr txBox="1">
            <a:spLocks noChangeArrowheads="1"/>
          </p:cNvSpPr>
          <p:nvPr/>
        </p:nvSpPr>
        <p:spPr bwMode="auto">
          <a:xfrm>
            <a:off x="3776562" y="3747201"/>
            <a:ext cx="1851441" cy="369332"/>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Blockchain</a:t>
            </a:r>
          </a:p>
        </p:txBody>
      </p:sp>
      <p:sp>
        <p:nvSpPr>
          <p:cNvPr id="13" name="TextBox 9">
            <a:extLst>
              <a:ext uri="{FF2B5EF4-FFF2-40B4-BE49-F238E27FC236}">
                <a16:creationId xmlns:a16="http://schemas.microsoft.com/office/drawing/2014/main" id="{D604963B-5CD8-4D90-A779-92DF9A3658F7}"/>
              </a:ext>
            </a:extLst>
          </p:cNvPr>
          <p:cNvSpPr txBox="1">
            <a:spLocks noChangeArrowheads="1"/>
          </p:cNvSpPr>
          <p:nvPr/>
        </p:nvSpPr>
        <p:spPr bwMode="auto">
          <a:xfrm>
            <a:off x="5473937" y="3747201"/>
            <a:ext cx="1851441" cy="369332"/>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Industry 4.0</a:t>
            </a:r>
          </a:p>
        </p:txBody>
      </p:sp>
      <p:sp>
        <p:nvSpPr>
          <p:cNvPr id="14" name="Text Box 12">
            <a:extLst>
              <a:ext uri="{FF2B5EF4-FFF2-40B4-BE49-F238E27FC236}">
                <a16:creationId xmlns:a16="http://schemas.microsoft.com/office/drawing/2014/main" id="{3FD69B2B-9804-42EC-B602-7D84AD754F50}"/>
              </a:ext>
            </a:extLst>
          </p:cNvPr>
          <p:cNvSpPr txBox="1">
            <a:spLocks noChangeArrowheads="1"/>
          </p:cNvSpPr>
          <p:nvPr/>
        </p:nvSpPr>
        <p:spPr bwMode="gray">
          <a:xfrm>
            <a:off x="7620513" y="2492896"/>
            <a:ext cx="692494" cy="1385955"/>
          </a:xfrm>
          <a:prstGeom prst="rect">
            <a:avLst/>
          </a:prstGeom>
          <a:solidFill>
            <a:schemeClr val="bg1"/>
          </a:solidFill>
          <a:ln w="9525" algn="ctr">
            <a:noFill/>
            <a:miter lim="800000"/>
            <a:headEnd/>
            <a:tailEnd/>
          </a:ln>
        </p:spPr>
        <p:txBody>
          <a:bodyPr wrap="none" lIns="67467" tIns="35083" rIns="67467" bIns="35083">
            <a:spAutoFit/>
          </a:bodyPr>
          <a:lstStyle>
            <a:defPPr>
              <a:defRPr lang="de-DE"/>
            </a:defPPr>
            <a:lvl1pPr algn="ctr">
              <a:spcBef>
                <a:spcPct val="0"/>
              </a:spcBef>
              <a:buClr>
                <a:schemeClr val="accent1"/>
              </a:buClr>
              <a:buSzPct val="80000"/>
              <a:tabLst>
                <a:tab pos="430815" algn="l"/>
              </a:tabLst>
              <a:defRPr sz="11398">
                <a:solidFill>
                  <a:schemeClr val="bg1">
                    <a:lumMod val="75000"/>
                  </a:schemeClr>
                </a:solidFill>
                <a:latin typeface="BentonSans Bold" panose="02000803000000020004" pitchFamily="2" charset="0"/>
              </a:defRPr>
            </a:lvl1pPr>
          </a:lstStyle>
          <a:p>
            <a:r>
              <a:rPr lang="it-IT" sz="8546" dirty="0"/>
              <a:t>5</a:t>
            </a:r>
          </a:p>
        </p:txBody>
      </p:sp>
      <p:sp>
        <p:nvSpPr>
          <p:cNvPr id="15" name="TextBox 9">
            <a:extLst>
              <a:ext uri="{FF2B5EF4-FFF2-40B4-BE49-F238E27FC236}">
                <a16:creationId xmlns:a16="http://schemas.microsoft.com/office/drawing/2014/main" id="{B7E57E8B-766C-409F-98AF-90558B392BF1}"/>
              </a:ext>
            </a:extLst>
          </p:cNvPr>
          <p:cNvSpPr txBox="1">
            <a:spLocks noChangeArrowheads="1"/>
          </p:cNvSpPr>
          <p:nvPr/>
        </p:nvSpPr>
        <p:spPr bwMode="auto">
          <a:xfrm>
            <a:off x="7041039" y="3753184"/>
            <a:ext cx="1851441" cy="1200329"/>
          </a:xfrm>
          <a:prstGeom prst="rect">
            <a:avLst/>
          </a:prstGeom>
          <a:noFill/>
          <a:ln w="9525">
            <a:noFill/>
            <a:miter lim="800000"/>
            <a:headEnd/>
            <a:tailEnd/>
          </a:ln>
        </p:spPr>
        <p:txBody>
          <a:bodyPr wrap="square" anchor="t">
            <a:spAutoFit/>
          </a:bodyPr>
          <a:lstStyle/>
          <a:p>
            <a:pPr algn="ctr"/>
            <a:r>
              <a:rPr lang="en-US" sz="1800" dirty="0">
                <a:cs typeface="Arial" panose="020B0604020202020204" pitchFamily="34" charset="0"/>
              </a:rPr>
              <a:t>Q&amp;A</a:t>
            </a:r>
          </a:p>
          <a:p>
            <a:pPr algn="ctr"/>
            <a:endParaRPr lang="en-US" sz="1800" dirty="0">
              <a:cs typeface="Arial" panose="020B0604020202020204" pitchFamily="34" charset="0"/>
            </a:endParaRPr>
          </a:p>
          <a:p>
            <a:pPr algn="ctr"/>
            <a:r>
              <a:rPr lang="en-US" sz="1800" dirty="0">
                <a:cs typeface="Arial" panose="020B0604020202020204" pitchFamily="34" charset="0"/>
              </a:rPr>
              <a:t>Questions!</a:t>
            </a:r>
          </a:p>
          <a:p>
            <a:pPr algn="ctr"/>
            <a:r>
              <a:rPr lang="en-US" sz="1800" dirty="0">
                <a:cs typeface="Arial" panose="020B0604020202020204" pitchFamily="34" charset="0"/>
              </a:rPr>
              <a:t>Answers?</a:t>
            </a:r>
          </a:p>
        </p:txBody>
      </p:sp>
    </p:spTree>
    <p:extLst>
      <p:ext uri="{BB962C8B-B14F-4D97-AF65-F5344CB8AC3E}">
        <p14:creationId xmlns:p14="http://schemas.microsoft.com/office/powerpoint/2010/main" val="116411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2" name="Rechteck 1">
            <a:extLst>
              <a:ext uri="{FF2B5EF4-FFF2-40B4-BE49-F238E27FC236}">
                <a16:creationId xmlns:a16="http://schemas.microsoft.com/office/drawing/2014/main" id="{E130878F-6958-44EC-9271-B9D3899B4B54}"/>
              </a:ext>
            </a:extLst>
          </p:cNvPr>
          <p:cNvSpPr/>
          <p:nvPr/>
        </p:nvSpPr>
        <p:spPr>
          <a:xfrm>
            <a:off x="359530" y="256292"/>
            <a:ext cx="8424936" cy="584775"/>
          </a:xfrm>
          <a:prstGeom prst="rect">
            <a:avLst/>
          </a:prstGeom>
        </p:spPr>
        <p:txBody>
          <a:bodyPr wrap="square">
            <a:spAutoFit/>
          </a:bodyPr>
          <a:lstStyle/>
          <a:p>
            <a:r>
              <a:rPr lang="en-US" sz="3200" dirty="0">
                <a:cs typeface="Arial" panose="020B0604020202020204" pitchFamily="34" charset="0"/>
              </a:rPr>
              <a:t>Digitization and Digitalization</a:t>
            </a:r>
          </a:p>
        </p:txBody>
      </p:sp>
      <p:sp>
        <p:nvSpPr>
          <p:cNvPr id="5" name="Textfeld 4">
            <a:extLst>
              <a:ext uri="{FF2B5EF4-FFF2-40B4-BE49-F238E27FC236}">
                <a16:creationId xmlns:a16="http://schemas.microsoft.com/office/drawing/2014/main" id="{3F7DB09E-7661-4A9D-BD6E-3B1E28D42A23}"/>
              </a:ext>
            </a:extLst>
          </p:cNvPr>
          <p:cNvSpPr txBox="1"/>
          <p:nvPr/>
        </p:nvSpPr>
        <p:spPr>
          <a:xfrm>
            <a:off x="359530" y="1168279"/>
            <a:ext cx="7344816" cy="1384995"/>
          </a:xfrm>
          <a:prstGeom prst="rect">
            <a:avLst/>
          </a:prstGeom>
          <a:noFill/>
        </p:spPr>
        <p:txBody>
          <a:bodyPr wrap="square" rtlCol="0">
            <a:spAutoFit/>
          </a:bodyPr>
          <a:lstStyle/>
          <a:p>
            <a:r>
              <a:rPr lang="en-GB" sz="1200" dirty="0"/>
              <a:t>“</a:t>
            </a:r>
            <a:r>
              <a:rPr lang="en-GB" sz="1400" dirty="0"/>
              <a:t>Customers want a quick and seamless digital experience, and they want it now ”</a:t>
            </a:r>
          </a:p>
          <a:p>
            <a:pPr marL="171450" indent="-171450">
              <a:buFont typeface="Arial" panose="020B0604020202020204" pitchFamily="34" charset="0"/>
              <a:buChar char="•"/>
            </a:pPr>
            <a:endParaRPr lang="en-GB" sz="1400" dirty="0"/>
          </a:p>
          <a:p>
            <a:r>
              <a:rPr lang="en-GB" sz="1400" dirty="0"/>
              <a:t>“Customers have been spoiled. Thanks to companies such as Amazon and Apple…”</a:t>
            </a:r>
          </a:p>
          <a:p>
            <a:endParaRPr lang="en-GB" sz="1400" dirty="0"/>
          </a:p>
          <a:p>
            <a:r>
              <a:rPr lang="en-GB" sz="1400" dirty="0"/>
              <a:t>“Digitization is the automation of existing manual and paper-based processes, enabled by the digitization of information; from an analogue to a digital format.”</a:t>
            </a:r>
          </a:p>
        </p:txBody>
      </p:sp>
      <p:pic>
        <p:nvPicPr>
          <p:cNvPr id="4" name="Grafik 3">
            <a:extLst>
              <a:ext uri="{FF2B5EF4-FFF2-40B4-BE49-F238E27FC236}">
                <a16:creationId xmlns:a16="http://schemas.microsoft.com/office/drawing/2014/main" id="{DFC8571E-363D-4E02-A529-08A825058AED}"/>
              </a:ext>
            </a:extLst>
          </p:cNvPr>
          <p:cNvPicPr>
            <a:picLocks noChangeAspect="1"/>
          </p:cNvPicPr>
          <p:nvPr/>
        </p:nvPicPr>
        <p:blipFill>
          <a:blip r:embed="rId4"/>
          <a:stretch>
            <a:fillRect/>
          </a:stretch>
        </p:blipFill>
        <p:spPr>
          <a:xfrm>
            <a:off x="2153704" y="3033934"/>
            <a:ext cx="4620567" cy="2984469"/>
          </a:xfrm>
          <a:prstGeom prst="rect">
            <a:avLst/>
          </a:prstGeom>
        </p:spPr>
      </p:pic>
      <p:sp>
        <p:nvSpPr>
          <p:cNvPr id="7" name="Textfeld 6">
            <a:extLst>
              <a:ext uri="{FF2B5EF4-FFF2-40B4-BE49-F238E27FC236}">
                <a16:creationId xmlns:a16="http://schemas.microsoft.com/office/drawing/2014/main" id="{DEF742C5-1610-4B66-93DD-B52EF0CB4A8A}"/>
              </a:ext>
            </a:extLst>
          </p:cNvPr>
          <p:cNvSpPr txBox="1"/>
          <p:nvPr/>
        </p:nvSpPr>
        <p:spPr>
          <a:xfrm>
            <a:off x="539552" y="6324600"/>
            <a:ext cx="7848872" cy="553998"/>
          </a:xfrm>
          <a:prstGeom prst="rect">
            <a:avLst/>
          </a:prstGeom>
          <a:noFill/>
        </p:spPr>
        <p:txBody>
          <a:bodyPr wrap="square" rtlCol="0">
            <a:spAutoFit/>
          </a:bodyPr>
          <a:lstStyle/>
          <a:p>
            <a:r>
              <a:rPr lang="en-GB" dirty="0"/>
              <a:t>Quelle: </a:t>
            </a:r>
            <a:r>
              <a:rPr lang="en-GB" dirty="0">
                <a:hlinkClick r:id="rId5"/>
              </a:rPr>
              <a:t>https://www.linkedin.com/pulse/digitization-vs-digitalization-digital-transformation-bpm</a:t>
            </a:r>
            <a:endParaRPr lang="en-GB" dirty="0"/>
          </a:p>
          <a:p>
            <a:r>
              <a:rPr lang="en-GB" b="1" dirty="0"/>
              <a:t>from “Accelerating the digitization of business processes” </a:t>
            </a:r>
            <a:r>
              <a:rPr lang="en-GB" dirty="0"/>
              <a:t>by Shahar </a:t>
            </a:r>
            <a:r>
              <a:rPr lang="en-GB" dirty="0" err="1"/>
              <a:t>Markovitch</a:t>
            </a:r>
            <a:r>
              <a:rPr lang="en-GB" dirty="0"/>
              <a:t> and Paul Willmott </a:t>
            </a:r>
          </a:p>
          <a:p>
            <a:endParaRPr lang="en-GB" dirty="0"/>
          </a:p>
        </p:txBody>
      </p:sp>
    </p:spTree>
    <p:extLst>
      <p:ext uri="{BB962C8B-B14F-4D97-AF65-F5344CB8AC3E}">
        <p14:creationId xmlns:p14="http://schemas.microsoft.com/office/powerpoint/2010/main" val="14348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2" name="Rechteck 1">
            <a:extLst>
              <a:ext uri="{FF2B5EF4-FFF2-40B4-BE49-F238E27FC236}">
                <a16:creationId xmlns:a16="http://schemas.microsoft.com/office/drawing/2014/main" id="{E130878F-6958-44EC-9271-B9D3899B4B54}"/>
              </a:ext>
            </a:extLst>
          </p:cNvPr>
          <p:cNvSpPr/>
          <p:nvPr/>
        </p:nvSpPr>
        <p:spPr>
          <a:xfrm>
            <a:off x="359530" y="256292"/>
            <a:ext cx="8424936" cy="584775"/>
          </a:xfrm>
          <a:prstGeom prst="rect">
            <a:avLst/>
          </a:prstGeom>
        </p:spPr>
        <p:txBody>
          <a:bodyPr wrap="square">
            <a:spAutoFit/>
          </a:bodyPr>
          <a:lstStyle/>
          <a:p>
            <a:r>
              <a:rPr lang="en-US" sz="3200" dirty="0">
                <a:cs typeface="Arial" panose="020B0604020202020204" pitchFamily="34" charset="0"/>
              </a:rPr>
              <a:t>Digitization and Digitalization</a:t>
            </a:r>
          </a:p>
        </p:txBody>
      </p:sp>
      <p:sp>
        <p:nvSpPr>
          <p:cNvPr id="5" name="Textfeld 4">
            <a:extLst>
              <a:ext uri="{FF2B5EF4-FFF2-40B4-BE49-F238E27FC236}">
                <a16:creationId xmlns:a16="http://schemas.microsoft.com/office/drawing/2014/main" id="{3F7DB09E-7661-4A9D-BD6E-3B1E28D42A23}"/>
              </a:ext>
            </a:extLst>
          </p:cNvPr>
          <p:cNvSpPr txBox="1"/>
          <p:nvPr/>
        </p:nvSpPr>
        <p:spPr>
          <a:xfrm>
            <a:off x="899590" y="1354211"/>
            <a:ext cx="7344816" cy="4678204"/>
          </a:xfrm>
          <a:prstGeom prst="rect">
            <a:avLst/>
          </a:prstGeom>
          <a:noFill/>
        </p:spPr>
        <p:txBody>
          <a:bodyPr wrap="square" rtlCol="0">
            <a:spAutoFit/>
          </a:bodyPr>
          <a:lstStyle/>
          <a:p>
            <a:r>
              <a:rPr lang="en-GB" sz="1400" b="1" dirty="0"/>
              <a:t>Why?</a:t>
            </a:r>
            <a:br>
              <a:rPr lang="en-GB" sz="1400" b="1" dirty="0"/>
            </a:br>
            <a:br>
              <a:rPr lang="en-GB" sz="1400" b="1" dirty="0"/>
            </a:br>
            <a:r>
              <a:rPr lang="en-GB" sz="1400" b="1" dirty="0"/>
              <a:t>Customer-Expectations:</a:t>
            </a:r>
          </a:p>
          <a:p>
            <a:pPr marL="628650" lvl="1" indent="-171450">
              <a:buFont typeface="Arial" panose="020B0604020202020204" pitchFamily="34" charset="0"/>
              <a:buChar char="•"/>
            </a:pPr>
            <a:r>
              <a:rPr lang="en-GB" sz="1400" dirty="0"/>
              <a:t>Quick delivery of products</a:t>
            </a:r>
          </a:p>
          <a:p>
            <a:pPr marL="628650" lvl="1" indent="-171450">
              <a:buFont typeface="Arial" panose="020B0604020202020204" pitchFamily="34" charset="0"/>
              <a:buChar char="•"/>
            </a:pPr>
            <a:r>
              <a:rPr lang="en-GB" sz="1400" dirty="0"/>
              <a:t>Swiftly services </a:t>
            </a:r>
          </a:p>
          <a:p>
            <a:pPr marL="628650" lvl="1" indent="-171450">
              <a:buFont typeface="Arial" panose="020B0604020202020204" pitchFamily="34" charset="0"/>
              <a:buChar char="•"/>
            </a:pPr>
            <a:r>
              <a:rPr lang="en-GB" sz="1400" dirty="0"/>
              <a:t>seamless user experience</a:t>
            </a:r>
          </a:p>
          <a:p>
            <a:pPr marL="628650" lvl="1" indent="-171450">
              <a:buFont typeface="Arial" panose="020B0604020202020204" pitchFamily="34" charset="0"/>
              <a:buChar char="•"/>
            </a:pPr>
            <a:r>
              <a:rPr lang="en-GB" sz="1400" dirty="0"/>
              <a:t>online accounts</a:t>
            </a:r>
          </a:p>
          <a:p>
            <a:pPr marL="628650" lvl="1" indent="-171450">
              <a:buFont typeface="Arial" panose="020B0604020202020204" pitchFamily="34" charset="0"/>
              <a:buChar char="•"/>
            </a:pPr>
            <a:r>
              <a:rPr lang="en-GB" sz="1400" dirty="0"/>
              <a:t>real-time reports</a:t>
            </a:r>
          </a:p>
          <a:p>
            <a:pPr lvl="1"/>
            <a:endParaRPr lang="en-GB" sz="1400" b="1" dirty="0"/>
          </a:p>
          <a:p>
            <a:r>
              <a:rPr lang="en-GB" sz="1400" b="1" dirty="0"/>
              <a:t>Need of Radical efficient business processes:</a:t>
            </a:r>
          </a:p>
          <a:p>
            <a:pPr marL="628650" lvl="1" indent="-171450">
              <a:buFont typeface="Arial" panose="020B0604020202020204" pitchFamily="34" charset="0"/>
              <a:buChar char="•"/>
            </a:pPr>
            <a:r>
              <a:rPr lang="en-GB" sz="1400" dirty="0"/>
              <a:t>Intuitive interfaces</a:t>
            </a:r>
          </a:p>
          <a:p>
            <a:pPr marL="628650" lvl="1" indent="-171450">
              <a:buFont typeface="Arial" panose="020B0604020202020204" pitchFamily="34" charset="0"/>
              <a:buChar char="•"/>
            </a:pPr>
            <a:r>
              <a:rPr lang="en-GB" sz="1400" dirty="0"/>
              <a:t>around-the-clock availability</a:t>
            </a:r>
          </a:p>
          <a:p>
            <a:pPr marL="628650" lvl="1" indent="-171450">
              <a:buFont typeface="Arial" panose="020B0604020202020204" pitchFamily="34" charset="0"/>
              <a:buChar char="•"/>
            </a:pPr>
            <a:r>
              <a:rPr lang="en-GB" sz="1400" dirty="0"/>
              <a:t>real-time fulfilment</a:t>
            </a:r>
          </a:p>
          <a:p>
            <a:pPr marL="628650" lvl="1" indent="-171450">
              <a:buFont typeface="Arial" panose="020B0604020202020204" pitchFamily="34" charset="0"/>
              <a:buChar char="•"/>
            </a:pPr>
            <a:r>
              <a:rPr lang="en-GB" sz="1400" dirty="0"/>
              <a:t>personalized treatment</a:t>
            </a:r>
          </a:p>
          <a:p>
            <a:pPr marL="628650" lvl="1" indent="-171450">
              <a:buFont typeface="Arial" panose="020B0604020202020204" pitchFamily="34" charset="0"/>
              <a:buChar char="•"/>
            </a:pPr>
            <a:r>
              <a:rPr lang="en-GB" sz="1400" dirty="0"/>
              <a:t>global consistency, and zero errors</a:t>
            </a:r>
          </a:p>
          <a:p>
            <a:pPr marL="628650" lvl="1" indent="-171450">
              <a:buFont typeface="Arial" panose="020B0604020202020204" pitchFamily="34" charset="0"/>
              <a:buChar char="•"/>
            </a:pPr>
            <a:r>
              <a:rPr lang="en-GB" sz="1400" dirty="0"/>
              <a:t>competitive prices because of lower costs</a:t>
            </a:r>
          </a:p>
          <a:p>
            <a:pPr marL="628650" lvl="1" indent="-171450">
              <a:buFont typeface="Arial" panose="020B0604020202020204" pitchFamily="34" charset="0"/>
              <a:buChar char="•"/>
            </a:pPr>
            <a:r>
              <a:rPr lang="en-GB" sz="1400" dirty="0"/>
              <a:t>better operational controls, and less risk.</a:t>
            </a:r>
          </a:p>
          <a:p>
            <a:endParaRPr lang="en-GB" dirty="0"/>
          </a:p>
          <a:p>
            <a:endParaRPr lang="en-GB" dirty="0"/>
          </a:p>
          <a:p>
            <a:endParaRPr lang="en-GB" dirty="0"/>
          </a:p>
          <a:p>
            <a:r>
              <a:rPr lang="en-GB" dirty="0"/>
              <a:t>Quelle: </a:t>
            </a:r>
            <a:r>
              <a:rPr lang="en-GB" dirty="0">
                <a:hlinkClick r:id="rId4"/>
              </a:rPr>
              <a:t>https://www.mckinsey.com/business-functions/digital-mckinsey/our-insights/accelerating-the-digitization-of-business-processes</a:t>
            </a:r>
            <a:endParaRPr lang="en-GB" dirty="0"/>
          </a:p>
          <a:p>
            <a:endParaRPr lang="en-GB" dirty="0"/>
          </a:p>
        </p:txBody>
      </p:sp>
    </p:spTree>
    <p:extLst>
      <p:ext uri="{BB962C8B-B14F-4D97-AF65-F5344CB8AC3E}">
        <p14:creationId xmlns:p14="http://schemas.microsoft.com/office/powerpoint/2010/main" val="204352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 calcmode="lin" valueType="num">
                                      <p:cBhvr additive="base">
                                        <p:cTn id="41"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 calcmode="lin" valueType="num">
                                      <p:cBhvr additive="base">
                                        <p:cTn id="45"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5">
                                            <p:txEl>
                                              <p:pRg st="10" end="10"/>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5">
                                            <p:txEl>
                                              <p:pRg st="11" end="11"/>
                                            </p:txEl>
                                          </p:spTgt>
                                        </p:tgtEl>
                                        <p:attrNameLst>
                                          <p:attrName>style.visibility</p:attrName>
                                        </p:attrNameLst>
                                      </p:cBhvr>
                                      <p:to>
                                        <p:strVal val="visible"/>
                                      </p:to>
                                    </p:set>
                                    <p:anim calcmode="lin" valueType="num">
                                      <p:cBhvr additive="base">
                                        <p:cTn id="49" dur="500" fill="hold"/>
                                        <p:tgtEl>
                                          <p:spTgt spid="5">
                                            <p:txEl>
                                              <p:pRg st="11" end="1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txEl>
                                              <p:pRg st="11" end="11"/>
                                            </p:txEl>
                                          </p:spTgt>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5">
                                            <p:txEl>
                                              <p:pRg st="12" end="12"/>
                                            </p:txEl>
                                          </p:spTgt>
                                        </p:tgtEl>
                                        <p:attrNameLst>
                                          <p:attrName>style.visibility</p:attrName>
                                        </p:attrNameLst>
                                      </p:cBhvr>
                                      <p:to>
                                        <p:strVal val="visible"/>
                                      </p:to>
                                    </p:set>
                                    <p:anim calcmode="lin" valueType="num">
                                      <p:cBhvr additive="base">
                                        <p:cTn id="53" dur="500" fill="hold"/>
                                        <p:tgtEl>
                                          <p:spTgt spid="5">
                                            <p:txEl>
                                              <p:pRg st="12" end="12"/>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5">
                                            <p:txEl>
                                              <p:pRg st="12" end="12"/>
                                            </p:txEl>
                                          </p:spTgt>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 calcmode="lin" valueType="num">
                                      <p:cBhvr additive="base">
                                        <p:cTn id="57" dur="500" fill="hold"/>
                                        <p:tgtEl>
                                          <p:spTgt spid="5">
                                            <p:txEl>
                                              <p:pRg st="13" end="13"/>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5">
                                            <p:txEl>
                                              <p:pRg st="13" end="13"/>
                                            </p:txEl>
                                          </p:spTgt>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5">
                                            <p:txEl>
                                              <p:pRg st="14" end="14"/>
                                            </p:txEl>
                                          </p:spTgt>
                                        </p:tgtEl>
                                        <p:attrNameLst>
                                          <p:attrName>style.visibility</p:attrName>
                                        </p:attrNameLst>
                                      </p:cBhvr>
                                      <p:to>
                                        <p:strVal val="visible"/>
                                      </p:to>
                                    </p:set>
                                    <p:anim calcmode="lin" valueType="num">
                                      <p:cBhvr additive="base">
                                        <p:cTn id="61" dur="500" fill="hold"/>
                                        <p:tgtEl>
                                          <p:spTgt spid="5">
                                            <p:txEl>
                                              <p:pRg st="14" end="1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5" name="Textfeld 4">
            <a:extLst>
              <a:ext uri="{FF2B5EF4-FFF2-40B4-BE49-F238E27FC236}">
                <a16:creationId xmlns:a16="http://schemas.microsoft.com/office/drawing/2014/main" id="{3F7DB09E-7661-4A9D-BD6E-3B1E28D42A23}"/>
              </a:ext>
            </a:extLst>
          </p:cNvPr>
          <p:cNvSpPr txBox="1"/>
          <p:nvPr/>
        </p:nvSpPr>
        <p:spPr>
          <a:xfrm>
            <a:off x="899590" y="1707483"/>
            <a:ext cx="7344816" cy="4308872"/>
          </a:xfrm>
          <a:prstGeom prst="rect">
            <a:avLst/>
          </a:prstGeom>
          <a:noFill/>
        </p:spPr>
        <p:txBody>
          <a:bodyPr wrap="square" rtlCol="0">
            <a:spAutoFit/>
          </a:bodyPr>
          <a:lstStyle/>
          <a:p>
            <a:r>
              <a:rPr lang="en-GB" sz="1400" b="1" dirty="0">
                <a:cs typeface="Arial" panose="020B0604020202020204" pitchFamily="34" charset="0"/>
              </a:rPr>
              <a:t>What is Digitization?</a:t>
            </a:r>
          </a:p>
          <a:p>
            <a:r>
              <a:rPr lang="en-GB" sz="1400" dirty="0">
                <a:cs typeface="Arial" panose="020B0604020202020204" pitchFamily="34" charset="0"/>
              </a:rPr>
              <a:t>Digitization defined in the context of processes</a:t>
            </a:r>
          </a:p>
          <a:p>
            <a:r>
              <a:rPr lang="en-GB" sz="1400" dirty="0">
                <a:cs typeface="Arial" panose="020B0604020202020204" pitchFamily="34" charset="0"/>
              </a:rPr>
              <a:t>In the context of ‘physical information carriers’, such as paper documents or analogue, printed images, we mainly </a:t>
            </a:r>
            <a:r>
              <a:rPr lang="en-GB" sz="1400" b="1" dirty="0">
                <a:cs typeface="Arial" panose="020B0604020202020204" pitchFamily="34" charset="0"/>
              </a:rPr>
              <a:t>digitize by using document scanners</a:t>
            </a:r>
            <a:r>
              <a:rPr lang="en-GB" sz="1400" dirty="0">
                <a:cs typeface="Arial" panose="020B0604020202020204" pitchFamily="34" charset="0"/>
              </a:rPr>
              <a:t> in business (</a:t>
            </a:r>
            <a:r>
              <a:rPr lang="en-GB" sz="1400" i="1" dirty="0">
                <a:cs typeface="Arial" panose="020B0604020202020204" pitchFamily="34" charset="0"/>
              </a:rPr>
              <a:t>or simply scan or take a picture with your mobile)</a:t>
            </a:r>
            <a:r>
              <a:rPr lang="en-GB" sz="1400" dirty="0">
                <a:cs typeface="Arial" panose="020B0604020202020204" pitchFamily="34" charset="0"/>
              </a:rPr>
              <a:t>. </a:t>
            </a:r>
            <a:br>
              <a:rPr lang="en-GB" sz="1400" dirty="0">
                <a:cs typeface="Arial" panose="020B0604020202020204" pitchFamily="34" charset="0"/>
              </a:rPr>
            </a:br>
            <a:br>
              <a:rPr lang="en-GB" sz="1400" b="1" dirty="0">
                <a:cs typeface="Arial" panose="020B0604020202020204" pitchFamily="34" charset="0"/>
              </a:rPr>
            </a:br>
            <a:r>
              <a:rPr lang="en-GB" sz="1400" b="1" dirty="0">
                <a:cs typeface="Arial" panose="020B0604020202020204" pitchFamily="34" charset="0"/>
                <a:sym typeface="Wingdings" panose="05000000000000000000" pitchFamily="2" charset="2"/>
              </a:rPr>
              <a:t></a:t>
            </a:r>
            <a:r>
              <a:rPr lang="en-GB" sz="1400" dirty="0">
                <a:cs typeface="Arial" panose="020B0604020202020204" pitchFamily="34" charset="0"/>
              </a:rPr>
              <a:t>Digitization is the transformation from analogue to digital or digital representation of a physical item with the goal to digitize and automate processes or workflows.</a:t>
            </a:r>
          </a:p>
          <a:p>
            <a:endParaRPr lang="en-GB" sz="1400" b="1" dirty="0">
              <a:cs typeface="Arial" panose="020B0604020202020204" pitchFamily="34" charset="0"/>
            </a:endParaRPr>
          </a:p>
          <a:p>
            <a:br>
              <a:rPr lang="en-GB" sz="1400" b="1" dirty="0">
                <a:cs typeface="Arial" panose="020B0604020202020204" pitchFamily="34" charset="0"/>
              </a:rPr>
            </a:br>
            <a:r>
              <a:rPr lang="en-GB" sz="1400" b="1" dirty="0">
                <a:cs typeface="Arial" panose="020B0604020202020204" pitchFamily="34" charset="0"/>
              </a:rPr>
              <a:t>What is Digitalization?</a:t>
            </a:r>
          </a:p>
          <a:p>
            <a:r>
              <a:rPr lang="en-GB" sz="1400" dirty="0">
                <a:cs typeface="Arial" panose="020B0604020202020204" pitchFamily="34" charset="0"/>
              </a:rPr>
              <a:t>Digitalization means the </a:t>
            </a:r>
            <a:r>
              <a:rPr lang="en-GB" sz="1400" b="1" dirty="0">
                <a:cs typeface="Arial" panose="020B0604020202020204" pitchFamily="34" charset="0"/>
              </a:rPr>
              <a:t>use of digital technologies and of data </a:t>
            </a:r>
            <a:r>
              <a:rPr lang="en-GB" sz="1400" dirty="0">
                <a:cs typeface="Arial" panose="020B0604020202020204" pitchFamily="34" charset="0"/>
              </a:rPr>
              <a:t>(digitized and natively digital) in order to create revenue, improve business, replace/transform business processes </a:t>
            </a:r>
            <a:r>
              <a:rPr lang="en-GB" sz="1400" i="1" dirty="0">
                <a:cs typeface="Arial" panose="020B0604020202020204" pitchFamily="34" charset="0"/>
              </a:rPr>
              <a:t>(not simply digitizing them)</a:t>
            </a:r>
            <a:r>
              <a:rPr lang="en-GB" sz="1400" dirty="0">
                <a:cs typeface="Arial" panose="020B0604020202020204" pitchFamily="34" charset="0"/>
              </a:rPr>
              <a:t> and create an environment for digital business, whereby digital information is at the core. </a:t>
            </a:r>
          </a:p>
          <a:p>
            <a:endParaRPr lang="en-GB" sz="1200" dirty="0">
              <a:cs typeface="Arial" panose="020B0604020202020204" pitchFamily="34" charset="0"/>
            </a:endParaRPr>
          </a:p>
          <a:p>
            <a:endParaRPr lang="en-GB" sz="1200" dirty="0">
              <a:cs typeface="Arial" panose="020B0604020202020204" pitchFamily="34" charset="0"/>
            </a:endParaRPr>
          </a:p>
          <a:p>
            <a:endParaRPr lang="en-GB" dirty="0"/>
          </a:p>
          <a:p>
            <a:r>
              <a:rPr lang="en-GB" dirty="0"/>
              <a:t>Quelle: </a:t>
            </a:r>
            <a:r>
              <a:rPr lang="en-GB" dirty="0">
                <a:hlinkClick r:id="rId4"/>
              </a:rPr>
              <a:t>https://www.mckinsey.com/business-functions/digital-mckinsey/our-insights/accelerating-the-digitization-of-business-processes</a:t>
            </a:r>
            <a:r>
              <a:rPr lang="en-GB" dirty="0"/>
              <a:t> </a:t>
            </a:r>
          </a:p>
        </p:txBody>
      </p:sp>
      <p:sp>
        <p:nvSpPr>
          <p:cNvPr id="7" name="Rechteck 6">
            <a:extLst>
              <a:ext uri="{FF2B5EF4-FFF2-40B4-BE49-F238E27FC236}">
                <a16:creationId xmlns:a16="http://schemas.microsoft.com/office/drawing/2014/main" id="{461278D8-F14E-4F0E-84CD-2932C71400EF}"/>
              </a:ext>
            </a:extLst>
          </p:cNvPr>
          <p:cNvSpPr/>
          <p:nvPr/>
        </p:nvSpPr>
        <p:spPr>
          <a:xfrm>
            <a:off x="359530" y="241011"/>
            <a:ext cx="8424936" cy="584775"/>
          </a:xfrm>
          <a:prstGeom prst="rect">
            <a:avLst/>
          </a:prstGeom>
        </p:spPr>
        <p:txBody>
          <a:bodyPr wrap="square">
            <a:spAutoFit/>
          </a:bodyPr>
          <a:lstStyle/>
          <a:p>
            <a:r>
              <a:rPr lang="en-US" sz="3200" dirty="0">
                <a:cs typeface="Arial" panose="020B0604020202020204" pitchFamily="34" charset="0"/>
              </a:rPr>
              <a:t>Digitization and Digitalization</a:t>
            </a:r>
          </a:p>
        </p:txBody>
      </p:sp>
    </p:spTree>
    <p:extLst>
      <p:ext uri="{BB962C8B-B14F-4D97-AF65-F5344CB8AC3E}">
        <p14:creationId xmlns:p14="http://schemas.microsoft.com/office/powerpoint/2010/main" val="273272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5" name="Textfeld 4">
            <a:extLst>
              <a:ext uri="{FF2B5EF4-FFF2-40B4-BE49-F238E27FC236}">
                <a16:creationId xmlns:a16="http://schemas.microsoft.com/office/drawing/2014/main" id="{3F7DB09E-7661-4A9D-BD6E-3B1E28D42A23}"/>
              </a:ext>
            </a:extLst>
          </p:cNvPr>
          <p:cNvSpPr txBox="1"/>
          <p:nvPr/>
        </p:nvSpPr>
        <p:spPr>
          <a:xfrm>
            <a:off x="392485" y="5338762"/>
            <a:ext cx="7884876" cy="769441"/>
          </a:xfrm>
          <a:prstGeom prst="rect">
            <a:avLst/>
          </a:prstGeom>
          <a:noFill/>
        </p:spPr>
        <p:txBody>
          <a:bodyPr wrap="square" rtlCol="0">
            <a:spAutoFit/>
          </a:bodyPr>
          <a:lstStyle/>
          <a:p>
            <a:endParaRPr lang="en-GB" sz="1200" dirty="0">
              <a:cs typeface="Arial" panose="020B0604020202020204" pitchFamily="34" charset="0"/>
            </a:endParaRPr>
          </a:p>
          <a:p>
            <a:endParaRPr lang="en-GB" sz="1200" dirty="0">
              <a:cs typeface="Arial" panose="020B0604020202020204" pitchFamily="34" charset="0"/>
            </a:endParaRPr>
          </a:p>
          <a:p>
            <a:endParaRPr lang="en-GB" dirty="0"/>
          </a:p>
          <a:p>
            <a:r>
              <a:rPr lang="en-GB" dirty="0"/>
              <a:t>Quelle: https://www.i-scoop.eu/digitization-digitalization-digital-transformation-disruption/</a:t>
            </a:r>
          </a:p>
        </p:txBody>
      </p:sp>
      <p:sp>
        <p:nvSpPr>
          <p:cNvPr id="7" name="Rechteck 6">
            <a:extLst>
              <a:ext uri="{FF2B5EF4-FFF2-40B4-BE49-F238E27FC236}">
                <a16:creationId xmlns:a16="http://schemas.microsoft.com/office/drawing/2014/main" id="{461278D8-F14E-4F0E-84CD-2932C71400EF}"/>
              </a:ext>
            </a:extLst>
          </p:cNvPr>
          <p:cNvSpPr/>
          <p:nvPr/>
        </p:nvSpPr>
        <p:spPr>
          <a:xfrm>
            <a:off x="359530" y="241011"/>
            <a:ext cx="8424936" cy="584775"/>
          </a:xfrm>
          <a:prstGeom prst="rect">
            <a:avLst/>
          </a:prstGeom>
        </p:spPr>
        <p:txBody>
          <a:bodyPr wrap="square">
            <a:spAutoFit/>
          </a:bodyPr>
          <a:lstStyle/>
          <a:p>
            <a:r>
              <a:rPr lang="en-US" sz="3200" dirty="0">
                <a:cs typeface="Arial" panose="020B0604020202020204" pitchFamily="34" charset="0"/>
              </a:rPr>
              <a:t>Digitization and Digitalization</a:t>
            </a:r>
          </a:p>
        </p:txBody>
      </p:sp>
      <p:pic>
        <p:nvPicPr>
          <p:cNvPr id="4" name="Grafik 3">
            <a:extLst>
              <a:ext uri="{FF2B5EF4-FFF2-40B4-BE49-F238E27FC236}">
                <a16:creationId xmlns:a16="http://schemas.microsoft.com/office/drawing/2014/main" id="{A265F8F2-6592-4840-966F-C6A5F438EA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16" y="1206988"/>
            <a:ext cx="8856968" cy="4708955"/>
          </a:xfrm>
          <a:prstGeom prst="rect">
            <a:avLst/>
          </a:prstGeom>
        </p:spPr>
      </p:pic>
      <p:sp>
        <p:nvSpPr>
          <p:cNvPr id="2" name="Ellipse 1">
            <a:extLst>
              <a:ext uri="{FF2B5EF4-FFF2-40B4-BE49-F238E27FC236}">
                <a16:creationId xmlns:a16="http://schemas.microsoft.com/office/drawing/2014/main" id="{44941E62-06AA-4AC4-83F3-1E9EE19073F7}"/>
              </a:ext>
            </a:extLst>
          </p:cNvPr>
          <p:cNvSpPr/>
          <p:nvPr/>
        </p:nvSpPr>
        <p:spPr>
          <a:xfrm>
            <a:off x="5553800" y="1146393"/>
            <a:ext cx="1656184" cy="827562"/>
          </a:xfrm>
          <a:prstGeom prst="ellipse">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629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5" name="Textfeld 4">
            <a:extLst>
              <a:ext uri="{FF2B5EF4-FFF2-40B4-BE49-F238E27FC236}">
                <a16:creationId xmlns:a16="http://schemas.microsoft.com/office/drawing/2014/main" id="{3F7DB09E-7661-4A9D-BD6E-3B1E28D42A23}"/>
              </a:ext>
            </a:extLst>
          </p:cNvPr>
          <p:cNvSpPr txBox="1"/>
          <p:nvPr/>
        </p:nvSpPr>
        <p:spPr>
          <a:xfrm>
            <a:off x="731967" y="1092398"/>
            <a:ext cx="7344816" cy="5232202"/>
          </a:xfrm>
          <a:prstGeom prst="rect">
            <a:avLst/>
          </a:prstGeom>
          <a:noFill/>
        </p:spPr>
        <p:txBody>
          <a:bodyPr wrap="square" rtlCol="0">
            <a:spAutoFit/>
          </a:bodyPr>
          <a:lstStyle/>
          <a:p>
            <a:endParaRPr lang="en-GB" sz="1200" dirty="0"/>
          </a:p>
          <a:p>
            <a:r>
              <a:rPr lang="en-GB" sz="1400" b="1" dirty="0"/>
              <a:t>Digitalization leads to digital business, digital transformation requires digital business and digitization</a:t>
            </a:r>
            <a:br>
              <a:rPr lang="en-GB" sz="1400" dirty="0"/>
            </a:br>
            <a:r>
              <a:rPr lang="en-GB" sz="1400" dirty="0"/>
              <a:t>	</a:t>
            </a:r>
          </a:p>
          <a:p>
            <a:pPr marL="628650" lvl="1" indent="-171450">
              <a:buFont typeface="Arial" panose="020B0604020202020204" pitchFamily="34" charset="0"/>
              <a:buChar char="•"/>
            </a:pPr>
            <a:r>
              <a:rPr lang="en-GB" sz="1400" dirty="0"/>
              <a:t>Reinvent entire business processes</a:t>
            </a:r>
          </a:p>
          <a:p>
            <a:pPr marL="628650" lvl="1" indent="-171450">
              <a:buFont typeface="Arial" panose="020B0604020202020204" pitchFamily="34" charset="0"/>
              <a:buChar char="•"/>
            </a:pPr>
            <a:r>
              <a:rPr lang="en-GB" sz="1400" dirty="0"/>
              <a:t>Reducing documents</a:t>
            </a:r>
          </a:p>
          <a:p>
            <a:pPr marL="628650" lvl="1" indent="-171450">
              <a:buFont typeface="Arial" panose="020B0604020202020204" pitchFamily="34" charset="0"/>
              <a:buChar char="•"/>
            </a:pPr>
            <a:r>
              <a:rPr lang="en-GB" sz="1400" dirty="0"/>
              <a:t>Automated decision making</a:t>
            </a:r>
          </a:p>
          <a:p>
            <a:pPr marL="628650" lvl="1" indent="-171450">
              <a:buFont typeface="Arial" panose="020B0604020202020204" pitchFamily="34" charset="0"/>
              <a:buChar char="•"/>
            </a:pPr>
            <a:r>
              <a:rPr lang="en-GB" sz="1400" dirty="0"/>
              <a:t>Redesign of roles and structures</a:t>
            </a:r>
          </a:p>
          <a:p>
            <a:pPr marL="628650" lvl="1" indent="-171450">
              <a:buFont typeface="Arial" panose="020B0604020202020204" pitchFamily="34" charset="0"/>
              <a:buChar char="•"/>
            </a:pPr>
            <a:r>
              <a:rPr lang="en-GB" sz="1400" dirty="0"/>
              <a:t>Data Models</a:t>
            </a:r>
          </a:p>
          <a:p>
            <a:pPr marL="628650" lvl="1" indent="-171450">
              <a:buFont typeface="Arial" panose="020B0604020202020204" pitchFamily="34" charset="0"/>
              <a:buChar char="•"/>
            </a:pPr>
            <a:r>
              <a:rPr lang="en-GB" sz="1400" dirty="0"/>
              <a:t>Performance tracking</a:t>
            </a:r>
          </a:p>
          <a:p>
            <a:pPr marL="628650" lvl="1" indent="-171450">
              <a:buFont typeface="Arial" panose="020B0604020202020204" pitchFamily="34" charset="0"/>
              <a:buChar char="•"/>
            </a:pPr>
            <a:r>
              <a:rPr lang="en-GB" sz="1400" dirty="0"/>
              <a:t>Training</a:t>
            </a:r>
          </a:p>
          <a:p>
            <a:pPr lvl="1"/>
            <a:endParaRPr lang="en-GB" sz="1400" dirty="0"/>
          </a:p>
          <a:p>
            <a:pPr marL="171450" indent="-171450">
              <a:buFont typeface="Arial" panose="020B0604020202020204" pitchFamily="34" charset="0"/>
              <a:buChar char="•"/>
            </a:pPr>
            <a:r>
              <a:rPr lang="en-GB" sz="1400" b="1" dirty="0"/>
              <a:t>Benefits</a:t>
            </a:r>
          </a:p>
          <a:p>
            <a:pPr marL="628650" lvl="1" indent="-171450">
              <a:buFont typeface="Arial" panose="020B0604020202020204" pitchFamily="34" charset="0"/>
              <a:buChar char="•"/>
            </a:pPr>
            <a:r>
              <a:rPr lang="en-GB" sz="1400" dirty="0"/>
              <a:t>Cutting the costs</a:t>
            </a:r>
          </a:p>
          <a:p>
            <a:pPr marL="628650" lvl="1" indent="-171450">
              <a:buFont typeface="Arial" panose="020B0604020202020204" pitchFamily="34" charset="0"/>
              <a:buChar char="•"/>
            </a:pPr>
            <a:r>
              <a:rPr lang="en-GB" sz="1400" dirty="0"/>
              <a:t>Saving time</a:t>
            </a:r>
          </a:p>
          <a:p>
            <a:pPr marL="628650" lvl="1" indent="-171450">
              <a:buFont typeface="Arial" panose="020B0604020202020204" pitchFamily="34" charset="0"/>
              <a:buChar char="•"/>
            </a:pPr>
            <a:r>
              <a:rPr lang="en-GB" sz="1400" dirty="0"/>
              <a:t>Automatic collect data</a:t>
            </a:r>
          </a:p>
          <a:p>
            <a:pPr marL="628650" lvl="1" indent="-171450">
              <a:buFont typeface="Arial" panose="020B0604020202020204" pitchFamily="34" charset="0"/>
              <a:buChar char="•"/>
            </a:pPr>
            <a:r>
              <a:rPr lang="en-GB" sz="1400" dirty="0"/>
              <a:t>Process performance</a:t>
            </a:r>
          </a:p>
          <a:p>
            <a:pPr marL="628650" lvl="1" indent="-171450">
              <a:buFont typeface="Arial" panose="020B0604020202020204" pitchFamily="34" charset="0"/>
              <a:buChar char="•"/>
            </a:pPr>
            <a:r>
              <a:rPr lang="en-GB" sz="1400" dirty="0"/>
              <a:t>Real time reports</a:t>
            </a:r>
          </a:p>
          <a:p>
            <a:pPr marL="628650" lvl="1" indent="-171450">
              <a:buFont typeface="Arial" panose="020B0604020202020204" pitchFamily="34" charset="0"/>
              <a:buChar char="•"/>
            </a:pPr>
            <a:r>
              <a:rPr lang="en-GB" sz="1400" dirty="0"/>
              <a:t>Supply-chain-quality</a:t>
            </a:r>
          </a:p>
          <a:p>
            <a:pPr marL="628650" lvl="1" indent="-171450">
              <a:buFont typeface="Arial" panose="020B0604020202020204" pitchFamily="34" charset="0"/>
              <a:buChar char="•"/>
            </a:pPr>
            <a:r>
              <a:rPr lang="en-GB" sz="1400" dirty="0"/>
              <a:t>Monitoring customer behaviour and feedback</a:t>
            </a:r>
          </a:p>
          <a:p>
            <a:pPr marL="628650" lvl="1" indent="-171450">
              <a:buFont typeface="Arial" panose="020B0604020202020204" pitchFamily="34" charset="0"/>
              <a:buChar char="•"/>
            </a:pPr>
            <a:r>
              <a:rPr lang="en-GB" sz="1400" dirty="0"/>
              <a:t>Building in-house capabilities</a:t>
            </a:r>
          </a:p>
          <a:p>
            <a:pPr marL="628650" lvl="1" indent="-171450">
              <a:buFont typeface="Arial" panose="020B0604020202020204" pitchFamily="34" charset="0"/>
              <a:buChar char="•"/>
            </a:pPr>
            <a:endParaRPr lang="en-GB" sz="1200" dirty="0"/>
          </a:p>
          <a:p>
            <a:pPr lvl="1"/>
            <a:endParaRPr lang="en-GB" dirty="0"/>
          </a:p>
          <a:p>
            <a:pPr marL="628650" lvl="1" indent="-171450">
              <a:buFont typeface="Arial" panose="020B0604020202020204" pitchFamily="34" charset="0"/>
              <a:buChar char="•"/>
            </a:pPr>
            <a:endParaRPr lang="en-GB" dirty="0"/>
          </a:p>
          <a:p>
            <a:r>
              <a:rPr lang="en-GB" dirty="0"/>
              <a:t>Quelle: https://www.i-scoop.eu/digitization-digitalization-digital-transformation-disruption/</a:t>
            </a:r>
          </a:p>
        </p:txBody>
      </p:sp>
      <p:sp>
        <p:nvSpPr>
          <p:cNvPr id="7" name="Rechteck 6">
            <a:extLst>
              <a:ext uri="{FF2B5EF4-FFF2-40B4-BE49-F238E27FC236}">
                <a16:creationId xmlns:a16="http://schemas.microsoft.com/office/drawing/2014/main" id="{461278D8-F14E-4F0E-84CD-2932C71400EF}"/>
              </a:ext>
            </a:extLst>
          </p:cNvPr>
          <p:cNvSpPr/>
          <p:nvPr/>
        </p:nvSpPr>
        <p:spPr>
          <a:xfrm>
            <a:off x="359530" y="241011"/>
            <a:ext cx="8424936" cy="584775"/>
          </a:xfrm>
          <a:prstGeom prst="rect">
            <a:avLst/>
          </a:prstGeom>
        </p:spPr>
        <p:txBody>
          <a:bodyPr wrap="square">
            <a:spAutoFit/>
          </a:bodyPr>
          <a:lstStyle/>
          <a:p>
            <a:r>
              <a:rPr lang="en-US" sz="3200" dirty="0">
                <a:cs typeface="Arial" panose="020B0604020202020204" pitchFamily="34" charset="0"/>
              </a:rPr>
              <a:t>Digitization and Digitalization</a:t>
            </a:r>
          </a:p>
        </p:txBody>
      </p:sp>
    </p:spTree>
    <p:extLst>
      <p:ext uri="{BB962C8B-B14F-4D97-AF65-F5344CB8AC3E}">
        <p14:creationId xmlns:p14="http://schemas.microsoft.com/office/powerpoint/2010/main" val="186246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xEl>
                                              <p:pRg st="22" end="22"/>
                                            </p:txEl>
                                          </p:spTgt>
                                        </p:tgtEl>
                                        <p:attrNameLst>
                                          <p:attrName>style.visibility</p:attrName>
                                        </p:attrNameLst>
                                      </p:cBhvr>
                                      <p:to>
                                        <p:strVal val="visible"/>
                                      </p:to>
                                    </p:set>
                                    <p:anim calcmode="lin" valueType="num">
                                      <p:cBhvr additive="base">
                                        <p:cTn id="11" dur="500" fill="hold"/>
                                        <p:tgtEl>
                                          <p:spTgt spid="5">
                                            <p:txEl>
                                              <p:pRg st="22" end="2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22" end="2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 calcmode="lin" valueType="num">
                                      <p:cBhvr additive="base">
                                        <p:cTn id="5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
                                            <p:txEl>
                                              <p:pRg st="11" end="11"/>
                                            </p:txEl>
                                          </p:spTgt>
                                        </p:tgtEl>
                                        <p:attrNameLst>
                                          <p:attrName>style.visibility</p:attrName>
                                        </p:attrNameLst>
                                      </p:cBhvr>
                                      <p:to>
                                        <p:strVal val="visible"/>
                                      </p:to>
                                    </p:set>
                                    <p:anim calcmode="lin" valueType="num">
                                      <p:cBhvr additive="base">
                                        <p:cTn id="6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5">
                                            <p:txEl>
                                              <p:pRg st="12" end="12"/>
                                            </p:txEl>
                                          </p:spTgt>
                                        </p:tgtEl>
                                        <p:attrNameLst>
                                          <p:attrName>style.visibility</p:attrName>
                                        </p:attrNameLst>
                                      </p:cBhvr>
                                      <p:to>
                                        <p:strVal val="visible"/>
                                      </p:to>
                                    </p:set>
                                    <p:anim calcmode="lin" valueType="num">
                                      <p:cBhvr additive="base">
                                        <p:cTn id="7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
                                            <p:txEl>
                                              <p:pRg st="13" end="13"/>
                                            </p:txEl>
                                          </p:spTgt>
                                        </p:tgtEl>
                                        <p:attrNameLst>
                                          <p:attrName>style.visibility</p:attrName>
                                        </p:attrNameLst>
                                      </p:cBhvr>
                                      <p:to>
                                        <p:strVal val="visible"/>
                                      </p:to>
                                    </p:set>
                                    <p:anim calcmode="lin" valueType="num">
                                      <p:cBhvr additive="base">
                                        <p:cTn id="7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5">
                                            <p:txEl>
                                              <p:pRg st="14" end="14"/>
                                            </p:txEl>
                                          </p:spTgt>
                                        </p:tgtEl>
                                        <p:attrNameLst>
                                          <p:attrName>style.visibility</p:attrName>
                                        </p:attrNameLst>
                                      </p:cBhvr>
                                      <p:to>
                                        <p:strVal val="visible"/>
                                      </p:to>
                                    </p:set>
                                    <p:anim calcmode="lin" valueType="num">
                                      <p:cBhvr additive="base">
                                        <p:cTn id="8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5">
                                            <p:txEl>
                                              <p:pRg st="15" end="15"/>
                                            </p:txEl>
                                          </p:spTgt>
                                        </p:tgtEl>
                                        <p:attrNameLst>
                                          <p:attrName>style.visibility</p:attrName>
                                        </p:attrNameLst>
                                      </p:cBhvr>
                                      <p:to>
                                        <p:strVal val="visible"/>
                                      </p:to>
                                    </p:set>
                                    <p:anim calcmode="lin" valueType="num">
                                      <p:cBhvr additive="base">
                                        <p:cTn id="89"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5">
                                            <p:txEl>
                                              <p:pRg st="16" end="16"/>
                                            </p:txEl>
                                          </p:spTgt>
                                        </p:tgtEl>
                                        <p:attrNameLst>
                                          <p:attrName>style.visibility</p:attrName>
                                        </p:attrNameLst>
                                      </p:cBhvr>
                                      <p:to>
                                        <p:strVal val="visible"/>
                                      </p:to>
                                    </p:set>
                                    <p:anim calcmode="lin" valueType="num">
                                      <p:cBhvr additive="base">
                                        <p:cTn id="95"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5">
                                            <p:txEl>
                                              <p:pRg st="17" end="17"/>
                                            </p:txEl>
                                          </p:spTgt>
                                        </p:tgtEl>
                                        <p:attrNameLst>
                                          <p:attrName>style.visibility</p:attrName>
                                        </p:attrNameLst>
                                      </p:cBhvr>
                                      <p:to>
                                        <p:strVal val="visible"/>
                                      </p:to>
                                    </p:set>
                                    <p:anim calcmode="lin" valueType="num">
                                      <p:cBhvr additive="base">
                                        <p:cTn id="101"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5">
                                            <p:txEl>
                                              <p:pRg st="18" end="18"/>
                                            </p:txEl>
                                          </p:spTgt>
                                        </p:tgtEl>
                                        <p:attrNameLst>
                                          <p:attrName>style.visibility</p:attrName>
                                        </p:attrNameLst>
                                      </p:cBhvr>
                                      <p:to>
                                        <p:strVal val="visible"/>
                                      </p:to>
                                    </p:set>
                                    <p:anim calcmode="lin" valueType="num">
                                      <p:cBhvr additive="base">
                                        <p:cTn id="107"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5">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Line 4"/>
          <p:cNvSpPr>
            <a:spLocks noChangeShapeType="1"/>
          </p:cNvSpPr>
          <p:nvPr/>
        </p:nvSpPr>
        <p:spPr bwMode="auto">
          <a:xfrm>
            <a:off x="76200" y="6324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054" name="Line 6"/>
          <p:cNvSpPr>
            <a:spLocks noChangeShapeType="1"/>
          </p:cNvSpPr>
          <p:nvPr/>
        </p:nvSpPr>
        <p:spPr bwMode="auto">
          <a:xfrm>
            <a:off x="76200" y="990600"/>
            <a:ext cx="8997950" cy="0"/>
          </a:xfrm>
          <a:prstGeom prst="line">
            <a:avLst/>
          </a:prstGeom>
          <a:noFill/>
          <a:ln w="9525">
            <a:solidFill>
              <a:srgbClr val="FFA5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32656"/>
            <a:ext cx="1728192" cy="432048"/>
          </a:xfrm>
          <a:prstGeom prst="rect">
            <a:avLst/>
          </a:prstGeom>
        </p:spPr>
      </p:pic>
      <p:sp>
        <p:nvSpPr>
          <p:cNvPr id="7" name="Rechteck 6">
            <a:extLst>
              <a:ext uri="{FF2B5EF4-FFF2-40B4-BE49-F238E27FC236}">
                <a16:creationId xmlns:a16="http://schemas.microsoft.com/office/drawing/2014/main" id="{461278D8-F14E-4F0E-84CD-2932C71400EF}"/>
              </a:ext>
            </a:extLst>
          </p:cNvPr>
          <p:cNvSpPr/>
          <p:nvPr/>
        </p:nvSpPr>
        <p:spPr>
          <a:xfrm>
            <a:off x="359530" y="241011"/>
            <a:ext cx="8424936" cy="584775"/>
          </a:xfrm>
          <a:prstGeom prst="rect">
            <a:avLst/>
          </a:prstGeom>
        </p:spPr>
        <p:txBody>
          <a:bodyPr wrap="square">
            <a:spAutoFit/>
          </a:bodyPr>
          <a:lstStyle/>
          <a:p>
            <a:r>
              <a:rPr lang="en-US" sz="3200" dirty="0">
                <a:cs typeface="Arial" panose="020B0604020202020204" pitchFamily="34" charset="0"/>
              </a:rPr>
              <a:t>Digitization and Digitalization</a:t>
            </a:r>
          </a:p>
        </p:txBody>
      </p:sp>
      <p:pic>
        <p:nvPicPr>
          <p:cNvPr id="2" name="Grafik 1">
            <a:extLst>
              <a:ext uri="{FF2B5EF4-FFF2-40B4-BE49-F238E27FC236}">
                <a16:creationId xmlns:a16="http://schemas.microsoft.com/office/drawing/2014/main" id="{84BC68E3-DB63-4DB1-8E04-D1DAFD5BB420}"/>
              </a:ext>
            </a:extLst>
          </p:cNvPr>
          <p:cNvPicPr>
            <a:picLocks noChangeAspect="1"/>
          </p:cNvPicPr>
          <p:nvPr/>
        </p:nvPicPr>
        <p:blipFill>
          <a:blip r:embed="rId4"/>
          <a:stretch>
            <a:fillRect/>
          </a:stretch>
        </p:blipFill>
        <p:spPr>
          <a:xfrm>
            <a:off x="1763689" y="1034441"/>
            <a:ext cx="5696368" cy="5290144"/>
          </a:xfrm>
          <a:prstGeom prst="rect">
            <a:avLst/>
          </a:prstGeom>
        </p:spPr>
      </p:pic>
    </p:spTree>
    <p:extLst>
      <p:ext uri="{BB962C8B-B14F-4D97-AF65-F5344CB8AC3E}">
        <p14:creationId xmlns:p14="http://schemas.microsoft.com/office/powerpoint/2010/main" val="1714726639"/>
      </p:ext>
    </p:extLst>
  </p:cSld>
  <p:clrMapOvr>
    <a:masterClrMapping/>
  </p:clrMapOvr>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t[colos]AG_ppt_d_2weiss - Logo_2018_01_en.potx" id="{A890B8FA-D3C6-4FF3-8F2E-E49770536267}" vid="{AB5CAC71-4676-4F83-9B8E-AF5FFD4FAFD2}"/>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it[colos]AG_ppt_d_2weiss - Logo_2018_01_en</Template>
  <TotalTime>0</TotalTime>
  <Words>887</Words>
  <Application>Microsoft Macintosh PowerPoint</Application>
  <PresentationFormat>Bildschirmpräsentation (4:3)</PresentationFormat>
  <Paragraphs>348</Paragraphs>
  <Slides>25</Slides>
  <Notes>18</Notes>
  <HiddenSlides>0</HiddenSlides>
  <MMClips>4</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25</vt:i4>
      </vt:variant>
    </vt:vector>
  </HeadingPairs>
  <TitlesOfParts>
    <vt:vector size="33" baseType="lpstr">
      <vt:lpstr>Arial</vt:lpstr>
      <vt:lpstr>Arial</vt:lpstr>
      <vt:lpstr>BentonSans Bold</vt:lpstr>
      <vt:lpstr>Calibri</vt:lpstr>
      <vt:lpstr>Courier New</vt:lpstr>
      <vt:lpstr>Times New Roman</vt:lpstr>
      <vt:lpstr>Wingdings</vt:lpstr>
      <vt:lpstr>Standarddesign</vt:lpstr>
      <vt:lpstr>PowerPoint-Präsentation</vt:lpstr>
      <vt:lpstr>Agenda</vt:lpstr>
      <vt:lpstr>Agenda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it[colos]AG                        www.itcolos.com</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Nahrstedt Lars</dc:creator>
  <cp:lastModifiedBy>Elena Veprytska</cp:lastModifiedBy>
  <cp:revision>67</cp:revision>
  <dcterms:created xsi:type="dcterms:W3CDTF">2018-02-16T17:34:54Z</dcterms:created>
  <dcterms:modified xsi:type="dcterms:W3CDTF">2018-03-16T16:13:50Z</dcterms:modified>
</cp:coreProperties>
</file>